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0"/>
  </p:notesMasterIdLst>
  <p:sldIdLst>
    <p:sldId id="256" r:id="rId2"/>
    <p:sldId id="272" r:id="rId3"/>
    <p:sldId id="273" r:id="rId4"/>
    <p:sldId id="276" r:id="rId5"/>
    <p:sldId id="277" r:id="rId6"/>
    <p:sldId id="275" r:id="rId7"/>
    <p:sldId id="278" r:id="rId8"/>
    <p:sldId id="279" r:id="rId9"/>
    <p:sldId id="280" r:id="rId10"/>
    <p:sldId id="286" r:id="rId11"/>
    <p:sldId id="288" r:id="rId12"/>
    <p:sldId id="287" r:id="rId13"/>
    <p:sldId id="281" r:id="rId14"/>
    <p:sldId id="260" r:id="rId15"/>
    <p:sldId id="282" r:id="rId16"/>
    <p:sldId id="283" r:id="rId17"/>
    <p:sldId id="265" r:id="rId18"/>
    <p:sldId id="263" r:id="rId19"/>
    <p:sldId id="264" r:id="rId20"/>
    <p:sldId id="262" r:id="rId21"/>
    <p:sldId id="284" r:id="rId22"/>
    <p:sldId id="285" r:id="rId23"/>
    <p:sldId id="258" r:id="rId24"/>
    <p:sldId id="269" r:id="rId25"/>
    <p:sldId id="270" r:id="rId26"/>
    <p:sldId id="271" r:id="rId27"/>
    <p:sldId id="289" r:id="rId28"/>
    <p:sldId id="290" r:id="rId29"/>
  </p:sldIdLst>
  <p:sldSz cx="9144000" cy="6858000" type="screen4x3"/>
  <p:notesSz cx="6858000" cy="9144000"/>
  <p:custDataLst>
    <p:tags r:id="rId31"/>
  </p:custDataLst>
  <p:defaultTextStyle>
    <a:defPPr>
      <a:defRPr lang="en-GB"/>
    </a:defPPr>
    <a:lvl1pPr algn="l" rtl="0" eaLnBrk="0" fontAlgn="base" hangingPunct="0">
      <a:spcBef>
        <a:spcPct val="0"/>
      </a:spcBef>
      <a:spcAft>
        <a:spcPct val="0"/>
      </a:spcAft>
      <a:defRPr sz="2400" kern="1200">
        <a:solidFill>
          <a:schemeClr val="tx1"/>
        </a:solidFill>
        <a:latin typeface="Times New Roman"/>
        <a:ea typeface="+mn-ea"/>
        <a:cs typeface="+mn-cs"/>
      </a:defRPr>
    </a:lvl1pPr>
    <a:lvl2pPr marL="457200" algn="l" rtl="0" eaLnBrk="0" fontAlgn="base" hangingPunct="0">
      <a:spcBef>
        <a:spcPct val="0"/>
      </a:spcBef>
      <a:spcAft>
        <a:spcPct val="0"/>
      </a:spcAft>
      <a:defRPr sz="2400" kern="1200">
        <a:solidFill>
          <a:schemeClr val="tx1"/>
        </a:solidFill>
        <a:latin typeface="Times New Roman"/>
        <a:ea typeface="+mn-ea"/>
        <a:cs typeface="+mn-cs"/>
      </a:defRPr>
    </a:lvl2pPr>
    <a:lvl3pPr marL="914400" algn="l" rtl="0" eaLnBrk="0" fontAlgn="base" hangingPunct="0">
      <a:spcBef>
        <a:spcPct val="0"/>
      </a:spcBef>
      <a:spcAft>
        <a:spcPct val="0"/>
      </a:spcAft>
      <a:defRPr sz="2400" kern="1200">
        <a:solidFill>
          <a:schemeClr val="tx1"/>
        </a:solidFill>
        <a:latin typeface="Times New Roman"/>
        <a:ea typeface="+mn-ea"/>
        <a:cs typeface="+mn-cs"/>
      </a:defRPr>
    </a:lvl3pPr>
    <a:lvl4pPr marL="1371600" algn="l" rtl="0" eaLnBrk="0" fontAlgn="base" hangingPunct="0">
      <a:spcBef>
        <a:spcPct val="0"/>
      </a:spcBef>
      <a:spcAft>
        <a:spcPct val="0"/>
      </a:spcAft>
      <a:defRPr sz="2400" kern="1200">
        <a:solidFill>
          <a:schemeClr val="tx1"/>
        </a:solidFill>
        <a:latin typeface="Times New Roman"/>
        <a:ea typeface="+mn-ea"/>
        <a:cs typeface="+mn-cs"/>
      </a:defRPr>
    </a:lvl4pPr>
    <a:lvl5pPr marL="1828800" algn="l" rtl="0" eaLnBrk="0" fontAlgn="base" hangingPunct="0">
      <a:spcBef>
        <a:spcPct val="0"/>
      </a:spcBef>
      <a:spcAft>
        <a:spcPct val="0"/>
      </a:spcAft>
      <a:defRPr sz="2400" kern="1200">
        <a:solidFill>
          <a:schemeClr val="tx1"/>
        </a:solidFill>
        <a:latin typeface="Times New Roman"/>
        <a:ea typeface="+mn-ea"/>
        <a:cs typeface="+mn-cs"/>
      </a:defRPr>
    </a:lvl5pPr>
    <a:lvl6pPr marL="2286000" algn="l" defTabSz="914400" rtl="0" eaLnBrk="1" latinLnBrk="0" hangingPunct="1">
      <a:defRPr sz="2400" kern="1200">
        <a:solidFill>
          <a:schemeClr val="tx1"/>
        </a:solidFill>
        <a:latin typeface="Times New Roman"/>
        <a:ea typeface="+mn-ea"/>
        <a:cs typeface="+mn-cs"/>
      </a:defRPr>
    </a:lvl6pPr>
    <a:lvl7pPr marL="2743200" algn="l" defTabSz="914400" rtl="0" eaLnBrk="1" latinLnBrk="0" hangingPunct="1">
      <a:defRPr sz="2400" kern="1200">
        <a:solidFill>
          <a:schemeClr val="tx1"/>
        </a:solidFill>
        <a:latin typeface="Times New Roman"/>
        <a:ea typeface="+mn-ea"/>
        <a:cs typeface="+mn-cs"/>
      </a:defRPr>
    </a:lvl7pPr>
    <a:lvl8pPr marL="3200400" algn="l" defTabSz="914400" rtl="0" eaLnBrk="1" latinLnBrk="0" hangingPunct="1">
      <a:defRPr sz="2400" kern="1200">
        <a:solidFill>
          <a:schemeClr val="tx1"/>
        </a:solidFill>
        <a:latin typeface="Times New Roman"/>
        <a:ea typeface="+mn-ea"/>
        <a:cs typeface="+mn-cs"/>
      </a:defRPr>
    </a:lvl8pPr>
    <a:lvl9pPr marL="3657600" algn="l" defTabSz="914400" rtl="0" eaLnBrk="1" latinLnBrk="0" hangingPunct="1">
      <a:defRPr sz="2400" kern="1200">
        <a:solidFill>
          <a:schemeClr val="tx1"/>
        </a:solidFill>
        <a:latin typeface="Times New Roman"/>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153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795763-99F3-4CA9-BF44-7DB3CEDA3D2C}" type="datetimeFigureOut">
              <a:rPr lang="en-GB" smtClean="0"/>
              <a:pPr/>
              <a:t>15/05/2015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27E46-5D84-4834-B736-BC9E61ED9EB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26</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2427E46-5D84-4834-B736-BC9E61ED9EBD}" type="slidenum">
              <a:rPr lang="en-GB" smtClean="0"/>
              <a:pPr/>
              <a:t>28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0CCE8D-F96A-4AD3-8A51-B529A410ADF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045A1D-5EE3-4922-B5BC-D3CB77435B8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E0E47F-7B1C-4333-B4D1-DC278DB9B81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441CF8-5FBA-4145-8310-2DEF6702CA1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5B72DD7-5468-4690-AF2F-8CB6DDB8400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A748BC-C390-428F-9CA0-87EEBC58971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C13FBAE-D989-4983-B824-C6BE23D1E5A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84ED78-C7AF-4640-A55E-21A3148E0CC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A6AECD-233A-400E-B16C-E447065F1FF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DA38BF-B209-431C-9473-145ED1C27B4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ECC0CE-0BB5-43AB-8454-3970E4536C4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9EB8A-E480-4F02-A091-404574FDE58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18.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7170" name="Picture 2" descr="C:\Users\Ranga\Documents\Ravensthorpe\VDS\Photos\Ravensthorpe aerial\SAM_5132.JPG"/>
          <p:cNvPicPr>
            <a:picLocks noChangeAspect="1" noChangeArrowheads="1"/>
          </p:cNvPicPr>
          <p:nvPr/>
        </p:nvPicPr>
        <p:blipFill>
          <a:blip r:embed="rId3" cstate="print"/>
          <a:srcRect l="45370" t="5859" r="5601" b="45113"/>
          <a:stretch>
            <a:fillRect/>
          </a:stretch>
        </p:blipFill>
        <p:spPr bwMode="auto">
          <a:xfrm>
            <a:off x="0" y="0"/>
            <a:ext cx="9144000" cy="6858000"/>
          </a:xfrm>
          <a:prstGeom prst="rect">
            <a:avLst/>
          </a:prstGeom>
          <a:noFill/>
        </p:spPr>
      </p:pic>
      <p:sp>
        <p:nvSpPr>
          <p:cNvPr id="5" name="TextBox 4"/>
          <p:cNvSpPr txBox="1"/>
          <p:nvPr/>
        </p:nvSpPr>
        <p:spPr>
          <a:xfrm>
            <a:off x="84297" y="476672"/>
            <a:ext cx="8975407" cy="646331"/>
          </a:xfrm>
          <a:prstGeom prst="rect">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3500000" scaled="1"/>
            <a:tileRect/>
          </a:gradFill>
        </p:spPr>
        <p:txBody>
          <a:bodyPr wrap="none" rtlCol="0">
            <a:spAutoFit/>
          </a:bodyPr>
          <a:lstStyle/>
          <a:p>
            <a:pPr algn="ctr"/>
            <a:r>
              <a:rPr lang="en-GB" sz="3600" dirty="0" err="1" smtClean="0">
                <a:latin typeface="Calibri" pitchFamily="34" charset="0"/>
              </a:rPr>
              <a:t>Ravensthorpe</a:t>
            </a:r>
            <a:r>
              <a:rPr lang="en-GB" sz="3600" dirty="0" smtClean="0">
                <a:latin typeface="Calibri" pitchFamily="34" charset="0"/>
              </a:rPr>
              <a:t> Village Design Statement Review</a:t>
            </a:r>
            <a:endParaRPr lang="en-GB" sz="3600" dirty="0">
              <a:latin typeface="Calibri" pitchFamily="34" charset="0"/>
            </a:endParaRPr>
          </a:p>
        </p:txBody>
      </p:sp>
      <p:sp>
        <p:nvSpPr>
          <p:cNvPr id="6" name="TextBox 5"/>
          <p:cNvSpPr txBox="1"/>
          <p:nvPr/>
        </p:nvSpPr>
        <p:spPr>
          <a:xfrm>
            <a:off x="5436096" y="5805264"/>
            <a:ext cx="2284343" cy="523220"/>
          </a:xfrm>
          <a:prstGeom prst="rect">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p:spPr>
        <p:txBody>
          <a:bodyPr wrap="none" rtlCol="0">
            <a:spAutoFit/>
          </a:bodyPr>
          <a:lstStyle/>
          <a:p>
            <a:r>
              <a:rPr lang="en-GB" sz="2800" dirty="0" smtClean="0">
                <a:latin typeface="Calibri" pitchFamily="34" charset="0"/>
              </a:rPr>
              <a:t>16</a:t>
            </a:r>
            <a:r>
              <a:rPr lang="en-GB" sz="2800" baseline="30000" dirty="0" smtClean="0">
                <a:latin typeface="Calibri" pitchFamily="34" charset="0"/>
              </a:rPr>
              <a:t>th</a:t>
            </a:r>
            <a:r>
              <a:rPr lang="en-GB" sz="2800" dirty="0" smtClean="0">
                <a:latin typeface="Calibri" pitchFamily="34" charset="0"/>
              </a:rPr>
              <a:t> May 2015</a:t>
            </a:r>
            <a:endParaRPr lang="en-GB" sz="280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92696"/>
            <a:ext cx="3008313" cy="1162050"/>
          </a:xfrm>
        </p:spPr>
        <p:txBody>
          <a:bodyPr/>
          <a:lstStyle/>
          <a:p>
            <a:pPr algn="ctr"/>
            <a:r>
              <a:rPr lang="en-GB" dirty="0" smtClean="0"/>
              <a:t>RAVENSTHORPE VILLAGE DESIGN STATEMENT</a:t>
            </a:r>
            <a:br>
              <a:rPr lang="en-GB" dirty="0" smtClean="0"/>
            </a:br>
            <a:r>
              <a:rPr lang="en-GB" dirty="0" smtClean="0"/>
              <a:t>1999</a:t>
            </a:r>
            <a:endParaRPr lang="en-GB" dirty="0"/>
          </a:p>
        </p:txBody>
      </p:sp>
      <p:pic>
        <p:nvPicPr>
          <p:cNvPr id="1026" name="Picture 2" descr="C:\Users\Ranga\Documents\Scans\VDS 99 cov.jpg"/>
          <p:cNvPicPr>
            <a:picLocks noGrp="1" noChangeAspect="1" noChangeArrowheads="1"/>
          </p:cNvPicPr>
          <p:nvPr>
            <p:ph idx="1"/>
          </p:nvPr>
        </p:nvPicPr>
        <p:blipFill>
          <a:blip r:embed="rId3" cstate="screen"/>
          <a:stretch>
            <a:fillRect/>
          </a:stretch>
        </p:blipFill>
        <p:spPr bwMode="auto">
          <a:xfrm>
            <a:off x="4207637" y="480790"/>
            <a:ext cx="3846576" cy="5437632"/>
          </a:xfrm>
          <a:prstGeom prst="rect">
            <a:avLst/>
          </a:prstGeom>
          <a:noFill/>
        </p:spPr>
      </p:pic>
      <p:sp>
        <p:nvSpPr>
          <p:cNvPr id="4" name="Text Placeholder 3"/>
          <p:cNvSpPr>
            <a:spLocks noGrp="1"/>
          </p:cNvSpPr>
          <p:nvPr>
            <p:ph type="body" sz="half" idx="2"/>
          </p:nvPr>
        </p:nvSpPr>
        <p:spPr/>
        <p:txBody>
          <a:bodyPr/>
          <a:lstStyle/>
          <a:p>
            <a:endParaRPr lang="en-GB" dirty="0"/>
          </a:p>
        </p:txBody>
      </p:sp>
      <p:pic>
        <p:nvPicPr>
          <p:cNvPr id="6" name="Picture 2" descr="C:\Users\Ranga\Documents\Scans\VDS 99 cover back.jpg"/>
          <p:cNvPicPr>
            <a:picLocks noChangeAspect="1" noChangeArrowheads="1"/>
          </p:cNvPicPr>
          <p:nvPr/>
        </p:nvPicPr>
        <p:blipFill>
          <a:blip r:embed="rId4" cstate="screen"/>
          <a:srcRect/>
          <a:stretch>
            <a:fillRect/>
          </a:stretch>
        </p:blipFill>
        <p:spPr bwMode="auto">
          <a:xfrm>
            <a:off x="395536" y="2492896"/>
            <a:ext cx="3317824" cy="382676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VDS Review Group</a:t>
            </a:r>
            <a:endParaRPr lang="en-GB" dirty="0"/>
          </a:p>
        </p:txBody>
      </p:sp>
      <p:sp>
        <p:nvSpPr>
          <p:cNvPr id="3" name="Content Placeholder 2"/>
          <p:cNvSpPr>
            <a:spLocks noGrp="1"/>
          </p:cNvSpPr>
          <p:nvPr>
            <p:ph idx="1"/>
          </p:nvPr>
        </p:nvSpPr>
        <p:spPr/>
        <p:txBody>
          <a:bodyPr numCol="2">
            <a:normAutofit/>
          </a:bodyPr>
          <a:lstStyle/>
          <a:p>
            <a:r>
              <a:rPr lang="en-GB" sz="1600" dirty="0" smtClean="0"/>
              <a:t>Yvonne Childs</a:t>
            </a:r>
          </a:p>
          <a:p>
            <a:r>
              <a:rPr lang="en-GB" sz="1600" dirty="0" smtClean="0"/>
              <a:t>Mike </a:t>
            </a:r>
            <a:r>
              <a:rPr lang="en-GB" sz="1600" dirty="0" err="1" smtClean="0"/>
              <a:t>Cobbe</a:t>
            </a:r>
            <a:endParaRPr lang="en-GB" sz="1600" dirty="0" smtClean="0"/>
          </a:p>
          <a:p>
            <a:r>
              <a:rPr lang="en-GB" sz="1600" dirty="0" smtClean="0"/>
              <a:t>Nick Ellison</a:t>
            </a:r>
          </a:p>
          <a:p>
            <a:r>
              <a:rPr lang="en-GB" sz="1600" dirty="0" smtClean="0"/>
              <a:t>Chris Freeman</a:t>
            </a:r>
          </a:p>
          <a:p>
            <a:r>
              <a:rPr lang="en-GB" sz="1600" dirty="0" smtClean="0"/>
              <a:t>Ray Gardner</a:t>
            </a:r>
          </a:p>
          <a:p>
            <a:r>
              <a:rPr lang="en-GB" sz="1600" dirty="0" smtClean="0"/>
              <a:t>Diane Hayes</a:t>
            </a:r>
          </a:p>
          <a:p>
            <a:r>
              <a:rPr lang="en-GB" sz="1600" dirty="0" smtClean="0"/>
              <a:t>Kay Lee</a:t>
            </a:r>
          </a:p>
          <a:p>
            <a:r>
              <a:rPr lang="en-GB" sz="1600" dirty="0" smtClean="0"/>
              <a:t>Margaret Lewis</a:t>
            </a:r>
          </a:p>
          <a:p>
            <a:r>
              <a:rPr lang="en-GB" sz="1600" dirty="0" smtClean="0"/>
              <a:t>Richard Marsh (Chairman)</a:t>
            </a:r>
          </a:p>
          <a:p>
            <a:r>
              <a:rPr lang="en-GB" sz="1600" dirty="0" smtClean="0"/>
              <a:t>John Mott</a:t>
            </a:r>
          </a:p>
          <a:p>
            <a:r>
              <a:rPr lang="en-GB" sz="1600" dirty="0" smtClean="0"/>
              <a:t>David Rees</a:t>
            </a:r>
          </a:p>
          <a:p>
            <a:r>
              <a:rPr lang="en-GB" sz="1600" dirty="0" err="1" smtClean="0"/>
              <a:t>Viv</a:t>
            </a:r>
            <a:r>
              <a:rPr lang="en-GB" sz="1600" dirty="0" smtClean="0"/>
              <a:t> Rees</a:t>
            </a:r>
          </a:p>
          <a:p>
            <a:r>
              <a:rPr lang="en-GB" sz="1600" dirty="0" smtClean="0"/>
              <a:t>Ray </a:t>
            </a:r>
            <a:r>
              <a:rPr lang="en-GB" sz="1600" dirty="0" err="1" smtClean="0"/>
              <a:t>Wadlow</a:t>
            </a:r>
            <a:endParaRPr lang="en-GB" sz="1600" dirty="0" smtClean="0"/>
          </a:p>
          <a:p>
            <a:r>
              <a:rPr lang="en-GB" sz="1600" dirty="0" smtClean="0"/>
              <a:t>Mary Worthington</a:t>
            </a:r>
          </a:p>
          <a:p>
            <a:pPr>
              <a:buNone/>
            </a:pPr>
            <a:endParaRPr lang="en-GB" sz="1600" dirty="0" smtClean="0"/>
          </a:p>
          <a:p>
            <a:r>
              <a:rPr lang="en-GB" sz="1600" dirty="0" smtClean="0">
                <a:solidFill>
                  <a:schemeClr val="bg1">
                    <a:lumMod val="50000"/>
                  </a:schemeClr>
                </a:solidFill>
              </a:rPr>
              <a:t>Cliff Giles</a:t>
            </a:r>
          </a:p>
          <a:p>
            <a:r>
              <a:rPr lang="en-GB" sz="1600" dirty="0" smtClean="0">
                <a:solidFill>
                  <a:schemeClr val="bg1">
                    <a:lumMod val="50000"/>
                  </a:schemeClr>
                </a:solidFill>
              </a:rPr>
              <a:t>Gill Douglas</a:t>
            </a:r>
          </a:p>
          <a:p>
            <a:r>
              <a:rPr lang="en-GB" sz="1600" dirty="0" smtClean="0">
                <a:solidFill>
                  <a:schemeClr val="bg1">
                    <a:lumMod val="50000"/>
                  </a:schemeClr>
                </a:solidFill>
              </a:rPr>
              <a:t>Sam Gibson</a:t>
            </a:r>
          </a:p>
          <a:p>
            <a:r>
              <a:rPr lang="en-GB" sz="1600" dirty="0" smtClean="0">
                <a:solidFill>
                  <a:schemeClr val="bg1">
                    <a:lumMod val="50000"/>
                  </a:schemeClr>
                </a:solidFill>
              </a:rPr>
              <a:t>Ruth Rolls</a:t>
            </a:r>
          </a:p>
          <a:p>
            <a:pPr>
              <a:buNone/>
            </a:pPr>
            <a:endParaRPr lang="en-GB" sz="1600" dirty="0" smtClean="0"/>
          </a:p>
          <a:p>
            <a:pPr marL="0" indent="0">
              <a:buNone/>
            </a:pPr>
            <a:r>
              <a:rPr lang="en-GB" sz="1600" dirty="0" smtClean="0"/>
              <a:t>Minutes of meetings and copies of some of </a:t>
            </a:r>
            <a:r>
              <a:rPr lang="en-GB" sz="1600" smtClean="0"/>
              <a:t>the working draft </a:t>
            </a:r>
            <a:r>
              <a:rPr lang="en-GB" sz="1600" dirty="0" smtClean="0"/>
              <a:t>documents are available on the village website.</a:t>
            </a:r>
          </a:p>
          <a:p>
            <a:pPr marL="0" indent="0">
              <a:buNone/>
            </a:pPr>
            <a:endParaRPr lang="en-GB" sz="1600" dirty="0"/>
          </a:p>
          <a:p>
            <a:pPr marL="0" indent="0">
              <a:buNone/>
            </a:pPr>
            <a:r>
              <a:rPr lang="en-GB" sz="1600" dirty="0" smtClean="0"/>
              <a:t>Many thanks to </a:t>
            </a:r>
            <a:r>
              <a:rPr lang="en-GB" sz="1600" dirty="0" err="1" smtClean="0"/>
              <a:t>Viv</a:t>
            </a:r>
            <a:r>
              <a:rPr lang="en-GB" sz="1600" dirty="0" smtClean="0"/>
              <a:t> &amp; Dave Rees for allowing us to use their studio for meetings and for the loan of the display boards.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Advice from DDC</a:t>
            </a:r>
            <a:endParaRPr lang="en-GB" dirty="0"/>
          </a:p>
        </p:txBody>
      </p:sp>
      <p:sp>
        <p:nvSpPr>
          <p:cNvPr id="3" name="Content Placeholder 2"/>
          <p:cNvSpPr>
            <a:spLocks noGrp="1"/>
          </p:cNvSpPr>
          <p:nvPr>
            <p:ph idx="1"/>
          </p:nvPr>
        </p:nvSpPr>
        <p:spPr/>
        <p:txBody>
          <a:bodyPr/>
          <a:lstStyle/>
          <a:p>
            <a:r>
              <a:rPr lang="en-GB" dirty="0" smtClean="0"/>
              <a:t>Consultation</a:t>
            </a:r>
          </a:p>
          <a:p>
            <a:r>
              <a:rPr lang="en-GB" smtClean="0"/>
              <a:t>Update facts</a:t>
            </a:r>
            <a:endParaRPr lang="en-GB" dirty="0" smtClean="0"/>
          </a:p>
          <a:p>
            <a:r>
              <a:rPr lang="en-GB" dirty="0" smtClean="0"/>
              <a:t>Link to wider planning </a:t>
            </a:r>
            <a:r>
              <a:rPr lang="en-GB" dirty="0" err="1" smtClean="0"/>
              <a:t>environent</a:t>
            </a:r>
            <a:endParaRPr lang="en-GB" dirty="0" smtClean="0"/>
          </a:p>
          <a:p>
            <a:r>
              <a:rPr lang="en-GB" dirty="0" smtClean="0"/>
              <a:t>Update map</a:t>
            </a:r>
          </a:p>
          <a:p>
            <a:r>
              <a:rPr lang="en-GB" dirty="0" smtClean="0"/>
              <a:t>Review and illustrate views and open spaces</a:t>
            </a:r>
          </a:p>
          <a:p>
            <a:r>
              <a:rPr lang="en-GB" dirty="0" smtClean="0"/>
              <a:t>Reference photos to text</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Consultation</a:t>
            </a:r>
            <a:endParaRPr lang="en-GB" dirty="0"/>
          </a:p>
        </p:txBody>
      </p:sp>
      <p:sp>
        <p:nvSpPr>
          <p:cNvPr id="3" name="Content Placeholder 2"/>
          <p:cNvSpPr>
            <a:spLocks noGrp="1"/>
          </p:cNvSpPr>
          <p:nvPr>
            <p:ph idx="1"/>
          </p:nvPr>
        </p:nvSpPr>
        <p:spPr/>
        <p:txBody>
          <a:bodyPr/>
          <a:lstStyle/>
          <a:p>
            <a:r>
              <a:rPr lang="en-GB" dirty="0" smtClean="0"/>
              <a:t>Questionnaire to residents</a:t>
            </a:r>
          </a:p>
          <a:p>
            <a:pPr lvl="1"/>
            <a:r>
              <a:rPr lang="en-GB" dirty="0" smtClean="0"/>
              <a:t>47%  response rate</a:t>
            </a:r>
          </a:p>
          <a:p>
            <a:pPr lvl="1"/>
            <a:r>
              <a:rPr lang="en-GB" dirty="0" smtClean="0"/>
              <a:t>96% support for VDS revision</a:t>
            </a:r>
          </a:p>
          <a:p>
            <a:r>
              <a:rPr lang="en-GB" dirty="0" smtClean="0"/>
              <a:t>Wider representation on review group</a:t>
            </a:r>
          </a:p>
          <a:p>
            <a:r>
              <a:rPr lang="en-GB" dirty="0" smtClean="0"/>
              <a:t>Draft text available on village website</a:t>
            </a:r>
          </a:p>
          <a:p>
            <a:r>
              <a:rPr lang="en-GB" dirty="0" smtClean="0"/>
              <a:t>This meeting</a:t>
            </a:r>
          </a:p>
          <a:p>
            <a:pPr lvl="1"/>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screen"/>
          <a:srcRect/>
          <a:stretch>
            <a:fillRect/>
          </a:stretch>
        </p:blipFill>
        <p:spPr bwMode="auto">
          <a:xfrm>
            <a:off x="1238250" y="123825"/>
            <a:ext cx="6667500" cy="6610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Update Facts</a:t>
            </a:r>
            <a:endParaRPr lang="en-GB" dirty="0"/>
          </a:p>
        </p:txBody>
      </p:sp>
      <p:sp>
        <p:nvSpPr>
          <p:cNvPr id="3" name="Content Placeholder 2"/>
          <p:cNvSpPr>
            <a:spLocks noGrp="1"/>
          </p:cNvSpPr>
          <p:nvPr>
            <p:ph idx="1"/>
          </p:nvPr>
        </p:nvSpPr>
        <p:spPr/>
        <p:txBody>
          <a:bodyPr/>
          <a:lstStyle/>
          <a:p>
            <a:r>
              <a:rPr lang="en-GB" dirty="0" smtClean="0"/>
              <a:t>250 households</a:t>
            </a:r>
          </a:p>
          <a:p>
            <a:r>
              <a:rPr lang="en-GB" dirty="0" smtClean="0"/>
              <a:t>13 new houses since 1999</a:t>
            </a:r>
          </a:p>
          <a:p>
            <a:r>
              <a:rPr lang="en-GB" dirty="0" smtClean="0"/>
              <a:t>2 sites with planning consent for 3 houses</a:t>
            </a:r>
          </a:p>
          <a:p>
            <a:r>
              <a:rPr lang="en-GB" dirty="0" smtClean="0"/>
              <a:t>17 listed structures (includes cob walls)</a:t>
            </a:r>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VDS Boundary</a:t>
            </a:r>
            <a:endParaRPr lang="en-GB" dirty="0"/>
          </a:p>
        </p:txBody>
      </p:sp>
      <p:pic>
        <p:nvPicPr>
          <p:cNvPr id="6" name="Content Placeholder 5" descr="VDS Boundary raster.jpg"/>
          <p:cNvPicPr>
            <a:picLocks noGrp="1" noChangeAspect="1"/>
          </p:cNvPicPr>
          <p:nvPr>
            <p:ph idx="1"/>
          </p:nvPr>
        </p:nvPicPr>
        <p:blipFill>
          <a:blip r:embed="rId3" cstate="screen"/>
          <a:stretch>
            <a:fillRect/>
          </a:stretch>
        </p:blipFill>
        <p:spPr>
          <a:xfrm>
            <a:off x="-63169" y="1628800"/>
            <a:ext cx="9207169" cy="52292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DS map open space.png"/>
          <p:cNvPicPr>
            <a:picLocks noChangeAspect="1"/>
          </p:cNvPicPr>
          <p:nvPr/>
        </p:nvPicPr>
        <p:blipFill>
          <a:blip r:embed="rId3" cstate="screen"/>
          <a:srcRect/>
          <a:stretch>
            <a:fillRect/>
          </a:stretch>
        </p:blipFill>
        <p:spPr>
          <a:xfrm>
            <a:off x="-90720" y="0"/>
            <a:ext cx="9234720" cy="6958951"/>
          </a:xfrm>
          <a:prstGeom prst="rect">
            <a:avLst/>
          </a:prstGeom>
        </p:spPr>
      </p:pic>
      <p:sp>
        <p:nvSpPr>
          <p:cNvPr id="3" name="TextBox 2"/>
          <p:cNvSpPr txBox="1"/>
          <p:nvPr/>
        </p:nvSpPr>
        <p:spPr>
          <a:xfrm>
            <a:off x="2286759" y="0"/>
            <a:ext cx="3868367" cy="830997"/>
          </a:xfrm>
          <a:prstGeom prst="rect">
            <a:avLst/>
          </a:prstGeom>
          <a:noFill/>
        </p:spPr>
        <p:txBody>
          <a:bodyPr wrap="none" rtlCol="0">
            <a:spAutoFit/>
          </a:bodyPr>
          <a:lstStyle/>
          <a:p>
            <a:r>
              <a:rPr lang="en-GB" sz="4800" dirty="0" smtClean="0">
                <a:solidFill>
                  <a:schemeClr val="bg1">
                    <a:lumMod val="50000"/>
                  </a:schemeClr>
                </a:solidFill>
                <a:latin typeface="Calibri" pitchFamily="34" charset="0"/>
              </a:rPr>
              <a:t>VDS Map 2015</a:t>
            </a:r>
            <a:endParaRPr lang="en-GB" sz="4800" dirty="0">
              <a:solidFill>
                <a:schemeClr val="bg1">
                  <a:lumMod val="50000"/>
                </a:schemeClr>
              </a:solidFill>
              <a:latin typeface="Calibri" pitchFamily="34" charset="0"/>
            </a:endParaRPr>
          </a:p>
        </p:txBody>
      </p:sp>
      <p:cxnSp>
        <p:nvCxnSpPr>
          <p:cNvPr id="5" name="Straight Arrow Connector 4"/>
          <p:cNvCxnSpPr/>
          <p:nvPr/>
        </p:nvCxnSpPr>
        <p:spPr bwMode="auto">
          <a:xfrm>
            <a:off x="5364088" y="1412776"/>
            <a:ext cx="432048" cy="792088"/>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9" name="Straight Arrow Connector 8"/>
          <p:cNvCxnSpPr/>
          <p:nvPr/>
        </p:nvCxnSpPr>
        <p:spPr bwMode="auto">
          <a:xfrm>
            <a:off x="5580112" y="1412776"/>
            <a:ext cx="792088" cy="1296144"/>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11" name="Straight Arrow Connector 10"/>
          <p:cNvCxnSpPr/>
          <p:nvPr/>
        </p:nvCxnSpPr>
        <p:spPr bwMode="auto">
          <a:xfrm>
            <a:off x="5076056" y="1412776"/>
            <a:ext cx="1512168" cy="2808312"/>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13" name="Straight Arrow Connector 12"/>
          <p:cNvCxnSpPr/>
          <p:nvPr/>
        </p:nvCxnSpPr>
        <p:spPr bwMode="auto">
          <a:xfrm>
            <a:off x="5796136" y="1412776"/>
            <a:ext cx="1296144" cy="2304256"/>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15" name="Straight Arrow Connector 14"/>
          <p:cNvCxnSpPr>
            <a:stCxn id="24" idx="2"/>
          </p:cNvCxnSpPr>
          <p:nvPr/>
        </p:nvCxnSpPr>
        <p:spPr bwMode="auto">
          <a:xfrm>
            <a:off x="4863703" y="1442393"/>
            <a:ext cx="284361" cy="2850703"/>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17" name="Straight Arrow Connector 16"/>
          <p:cNvCxnSpPr/>
          <p:nvPr/>
        </p:nvCxnSpPr>
        <p:spPr bwMode="auto">
          <a:xfrm flipH="1">
            <a:off x="3419872" y="1412776"/>
            <a:ext cx="1224136" cy="3168352"/>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19" name="Straight Arrow Connector 18"/>
          <p:cNvCxnSpPr/>
          <p:nvPr/>
        </p:nvCxnSpPr>
        <p:spPr bwMode="auto">
          <a:xfrm flipH="1">
            <a:off x="2699792" y="1412776"/>
            <a:ext cx="1512168" cy="3960440"/>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21" name="Straight Arrow Connector 20"/>
          <p:cNvCxnSpPr/>
          <p:nvPr/>
        </p:nvCxnSpPr>
        <p:spPr bwMode="auto">
          <a:xfrm flipH="1">
            <a:off x="3419872" y="1412776"/>
            <a:ext cx="1008112" cy="2664296"/>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cxnSp>
        <p:nvCxnSpPr>
          <p:cNvPr id="23" name="Straight Arrow Connector 22"/>
          <p:cNvCxnSpPr/>
          <p:nvPr/>
        </p:nvCxnSpPr>
        <p:spPr bwMode="auto">
          <a:xfrm flipH="1">
            <a:off x="1043608" y="1412776"/>
            <a:ext cx="2952328" cy="2520280"/>
          </a:xfrm>
          <a:prstGeom prst="straightConnector1">
            <a:avLst/>
          </a:prstGeom>
          <a:solidFill>
            <a:schemeClr val="accent1"/>
          </a:solidFill>
          <a:ln w="38100" cap="flat" cmpd="sng" algn="ctr">
            <a:solidFill>
              <a:srgbClr val="0070C0"/>
            </a:solidFill>
            <a:prstDash val="solid"/>
            <a:round/>
            <a:headEnd type="none" w="med" len="med"/>
            <a:tailEnd type="arrow"/>
          </a:ln>
          <a:effectLst/>
        </p:spPr>
      </p:cxnSp>
      <p:sp>
        <p:nvSpPr>
          <p:cNvPr id="24" name="TextBox 23"/>
          <p:cNvSpPr txBox="1"/>
          <p:nvPr/>
        </p:nvSpPr>
        <p:spPr>
          <a:xfrm>
            <a:off x="3779912" y="980728"/>
            <a:ext cx="2167581" cy="461665"/>
          </a:xfrm>
          <a:prstGeom prst="rect">
            <a:avLst/>
          </a:prstGeom>
          <a:solidFill>
            <a:schemeClr val="bg1">
              <a:lumMod val="85000"/>
            </a:schemeClr>
          </a:solidFill>
          <a:ln>
            <a:solidFill>
              <a:schemeClr val="bg1">
                <a:lumMod val="75000"/>
              </a:schemeClr>
            </a:solidFill>
          </a:ln>
          <a:effectLst>
            <a:outerShdw blurRad="50800" dist="38100" dir="2700000" algn="tl" rotWithShape="0">
              <a:prstClr val="black">
                <a:alpha val="40000"/>
              </a:prstClr>
            </a:outerShdw>
          </a:effectLst>
        </p:spPr>
        <p:txBody>
          <a:bodyPr wrap="none" rtlCol="0">
            <a:spAutoFit/>
          </a:bodyPr>
          <a:lstStyle/>
          <a:p>
            <a:r>
              <a:rPr lang="en-GB" dirty="0" smtClean="0">
                <a:latin typeface="Calibri" pitchFamily="34" charset="0"/>
              </a:rPr>
              <a:t>New since 1999</a:t>
            </a:r>
            <a:endParaRPr lang="en-GB"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VDS Text</a:t>
            </a:r>
            <a:endParaRPr lang="en-GB" dirty="0"/>
          </a:p>
        </p:txBody>
      </p:sp>
      <p:sp>
        <p:nvSpPr>
          <p:cNvPr id="3" name="Content Placeholder 2"/>
          <p:cNvSpPr>
            <a:spLocks noGrp="1"/>
          </p:cNvSpPr>
          <p:nvPr>
            <p:ph idx="1"/>
          </p:nvPr>
        </p:nvSpPr>
        <p:spPr>
          <a:xfrm>
            <a:off x="457200" y="1268760"/>
            <a:ext cx="8229600" cy="5256584"/>
          </a:xfrm>
        </p:spPr>
        <p:txBody>
          <a:bodyPr>
            <a:normAutofit lnSpcReduction="10000"/>
          </a:bodyPr>
          <a:lstStyle/>
          <a:p>
            <a:r>
              <a:rPr lang="en-GB" dirty="0" smtClean="0"/>
              <a:t>Sections Rearranged</a:t>
            </a:r>
          </a:p>
          <a:p>
            <a:r>
              <a:rPr lang="en-GB" dirty="0" smtClean="0"/>
              <a:t>Now 8 sections</a:t>
            </a:r>
          </a:p>
          <a:p>
            <a:pPr lvl="1"/>
            <a:r>
              <a:rPr lang="en-GB" dirty="0" smtClean="0"/>
              <a:t>Introduction</a:t>
            </a:r>
          </a:p>
          <a:p>
            <a:pPr lvl="1"/>
            <a:r>
              <a:rPr lang="en-GB" dirty="0" smtClean="0"/>
              <a:t>Context and history</a:t>
            </a:r>
          </a:p>
          <a:p>
            <a:pPr lvl="1"/>
            <a:r>
              <a:rPr lang="en-GB" b="1" dirty="0" smtClean="0"/>
              <a:t>Landscape setting</a:t>
            </a:r>
          </a:p>
          <a:p>
            <a:pPr lvl="1"/>
            <a:r>
              <a:rPr lang="en-GB" b="1" dirty="0" smtClean="0"/>
              <a:t>Settlement Patterns</a:t>
            </a:r>
          </a:p>
          <a:p>
            <a:pPr lvl="1"/>
            <a:r>
              <a:rPr lang="en-GB" b="1" dirty="0" smtClean="0"/>
              <a:t>Community and Commercial Facilities</a:t>
            </a:r>
          </a:p>
          <a:p>
            <a:pPr lvl="1"/>
            <a:r>
              <a:rPr lang="en-GB" b="1" dirty="0" smtClean="0"/>
              <a:t>Buildings</a:t>
            </a:r>
          </a:p>
          <a:p>
            <a:pPr lvl="1"/>
            <a:r>
              <a:rPr lang="en-GB" b="1" dirty="0" smtClean="0"/>
              <a:t>Highways and Infrastructure </a:t>
            </a:r>
          </a:p>
          <a:p>
            <a:pPr lvl="1"/>
            <a:r>
              <a:rPr lang="en-GB" b="1" dirty="0" smtClean="0"/>
              <a:t>Environmental Sustainability</a:t>
            </a:r>
            <a:endParaRPr lang="en-GB"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Village Context</a:t>
            </a:r>
            <a:endParaRPr lang="en-GB" dirty="0"/>
          </a:p>
        </p:txBody>
      </p:sp>
      <p:sp>
        <p:nvSpPr>
          <p:cNvPr id="3" name="Content Placeholder 2"/>
          <p:cNvSpPr>
            <a:spLocks noGrp="1"/>
          </p:cNvSpPr>
          <p:nvPr>
            <p:ph idx="1"/>
          </p:nvPr>
        </p:nvSpPr>
        <p:spPr>
          <a:xfrm>
            <a:off x="457200" y="1412776"/>
            <a:ext cx="8229600" cy="5040560"/>
          </a:xfrm>
        </p:spPr>
        <p:txBody>
          <a:bodyPr>
            <a:noAutofit/>
          </a:bodyPr>
          <a:lstStyle/>
          <a:p>
            <a:pPr marL="0" indent="0" algn="just">
              <a:buNone/>
            </a:pPr>
            <a:r>
              <a:rPr lang="en-GB" sz="1800" dirty="0" err="1"/>
              <a:t>Ravensthorpe</a:t>
            </a:r>
            <a:r>
              <a:rPr lang="en-GB" sz="1800" dirty="0"/>
              <a:t> is a rural village situated in northwest Northamptonshire, approximately midway between Northampton and Rugby, eight miles northeast of Daventry, and ten miles south of Market Harborough. </a:t>
            </a:r>
          </a:p>
          <a:p>
            <a:pPr marL="0" indent="0" algn="just">
              <a:buNone/>
            </a:pPr>
            <a:r>
              <a:rPr lang="en-GB" sz="1800" b="1" i="1" dirty="0"/>
              <a:t>Population</a:t>
            </a:r>
            <a:endParaRPr lang="en-GB" sz="1800" dirty="0"/>
          </a:p>
          <a:p>
            <a:pPr marL="0" indent="0" algn="just">
              <a:buNone/>
            </a:pPr>
            <a:r>
              <a:rPr lang="en-GB" sz="1800" dirty="0"/>
              <a:t>From a peak of  620 in 1821 the village population had fallen to 315 by 1961.  In 2014 </a:t>
            </a:r>
            <a:r>
              <a:rPr lang="en-GB" sz="1800" dirty="0" err="1"/>
              <a:t>Ravensthorpe</a:t>
            </a:r>
            <a:r>
              <a:rPr lang="en-GB" sz="1800" dirty="0"/>
              <a:t> had around 250 households and a population of approximately 660.  At the 2011 census 19% were under 18 and 21% over 65.</a:t>
            </a:r>
          </a:p>
          <a:p>
            <a:pPr marL="0" indent="0" algn="just">
              <a:buNone/>
            </a:pPr>
            <a:r>
              <a:rPr lang="en-GB" sz="1800" b="1" i="1" dirty="0"/>
              <a:t> Historical Notes</a:t>
            </a:r>
            <a:endParaRPr lang="en-GB" sz="1800" dirty="0"/>
          </a:p>
          <a:p>
            <a:pPr marL="0" indent="0" algn="just">
              <a:buNone/>
            </a:pPr>
            <a:r>
              <a:rPr lang="en-GB" sz="1800" dirty="0"/>
              <a:t>There is an entry for '</a:t>
            </a:r>
            <a:r>
              <a:rPr lang="en-GB" sz="1800" dirty="0" err="1"/>
              <a:t>Ravenstorp</a:t>
            </a:r>
            <a:r>
              <a:rPr lang="en-GB" sz="1800" dirty="0"/>
              <a:t>' in the Doomsday Book of 1086 which describes a population of 3 freemen, 4 villagers and 8 smallholders.  The present Church dates from 1290. The Font Bowl is older and may be from an earlier Church on the site.</a:t>
            </a:r>
          </a:p>
          <a:p>
            <a:pPr marL="0" indent="0" algn="just">
              <a:buNone/>
            </a:pPr>
            <a:r>
              <a:rPr lang="en-GB" sz="1800" dirty="0" err="1"/>
              <a:t>Ravensthorpe</a:t>
            </a:r>
            <a:r>
              <a:rPr lang="en-GB" sz="1800" dirty="0"/>
              <a:t> retained the open field system until relatively late but enclosure in 1795 led to major changes in the landscape .  In1890 </a:t>
            </a:r>
            <a:r>
              <a:rPr lang="en-GB" sz="1800" dirty="0" err="1"/>
              <a:t>Ravensthorpe</a:t>
            </a:r>
            <a:r>
              <a:rPr lang="en-GB" sz="1800" dirty="0"/>
              <a:t> Reservoir was constructed in the valley to the northeast of the village. </a:t>
            </a:r>
          </a:p>
          <a:p>
            <a:pPr marL="0" indent="0" algn="just">
              <a:buNone/>
            </a:pPr>
            <a:r>
              <a:rPr lang="en-GB" sz="1800" dirty="0"/>
              <a:t>The second half of the twentieth century saw a fundamental change in </a:t>
            </a:r>
            <a:r>
              <a:rPr lang="en-GB" sz="1800" dirty="0" err="1"/>
              <a:t>Ravensthorpe's</a:t>
            </a:r>
            <a:r>
              <a:rPr lang="en-GB" sz="1800" dirty="0"/>
              <a:t> economy which until then had been predominantly agricultural and many changes to its building stock and local services, including the closure and demolition of the village school and the former Baptist Chapel.</a:t>
            </a:r>
            <a:r>
              <a:rPr lang="en-GB" sz="1800" dirty="0" smtClean="0"/>
              <a:t> </a:t>
            </a:r>
            <a:endParaRPr lang="en-GB" sz="105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Guidelines</a:t>
            </a:r>
            <a:endParaRPr lang="en-GB" dirty="0"/>
          </a:p>
        </p:txBody>
      </p:sp>
      <p:sp>
        <p:nvSpPr>
          <p:cNvPr id="3" name="Content Placeholder 2"/>
          <p:cNvSpPr>
            <a:spLocks noGrp="1"/>
          </p:cNvSpPr>
          <p:nvPr>
            <p:ph idx="1"/>
          </p:nvPr>
        </p:nvSpPr>
        <p:spPr/>
        <p:txBody>
          <a:bodyPr>
            <a:normAutofit lnSpcReduction="10000"/>
          </a:bodyPr>
          <a:lstStyle/>
          <a:p>
            <a:r>
              <a:rPr lang="en-GB" dirty="0" smtClean="0"/>
              <a:t>Statements of fact removed</a:t>
            </a:r>
          </a:p>
          <a:p>
            <a:r>
              <a:rPr lang="en-GB" dirty="0" smtClean="0"/>
              <a:t>Some taken unchanged from 1999</a:t>
            </a:r>
          </a:p>
          <a:p>
            <a:r>
              <a:rPr lang="en-GB" dirty="0" smtClean="0"/>
              <a:t>Some from 1999 but modified</a:t>
            </a:r>
          </a:p>
          <a:p>
            <a:r>
              <a:rPr lang="en-GB" dirty="0" smtClean="0"/>
              <a:t>Some from </a:t>
            </a:r>
            <a:r>
              <a:rPr lang="en-GB" dirty="0" err="1" smtClean="0"/>
              <a:t>Spratton</a:t>
            </a:r>
            <a:r>
              <a:rPr lang="en-GB" dirty="0" smtClean="0"/>
              <a:t> VDS 2013</a:t>
            </a:r>
          </a:p>
          <a:p>
            <a:r>
              <a:rPr lang="en-GB" dirty="0" smtClean="0"/>
              <a:t>Some new</a:t>
            </a:r>
          </a:p>
          <a:p>
            <a:r>
              <a:rPr lang="en-GB" dirty="0" smtClean="0"/>
              <a:t>Some moved to more appropriate section</a:t>
            </a:r>
          </a:p>
          <a:p>
            <a:r>
              <a:rPr lang="en-GB" dirty="0" smtClean="0"/>
              <a:t>List of possible guidelines on display for red or green stickers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Views and Open Spaces</a:t>
            </a:r>
            <a:endParaRPr lang="en-GB" dirty="0"/>
          </a:p>
        </p:txBody>
      </p:sp>
      <p:sp>
        <p:nvSpPr>
          <p:cNvPr id="3" name="Content Placeholder 2"/>
          <p:cNvSpPr>
            <a:spLocks noGrp="1"/>
          </p:cNvSpPr>
          <p:nvPr>
            <p:ph idx="1"/>
          </p:nvPr>
        </p:nvSpPr>
        <p:spPr/>
        <p:txBody>
          <a:bodyPr/>
          <a:lstStyle/>
          <a:p>
            <a:r>
              <a:rPr lang="en-GB" dirty="0" smtClean="0"/>
              <a:t>Most contentious feature of original VDS</a:t>
            </a:r>
          </a:p>
          <a:p>
            <a:r>
              <a:rPr lang="en-GB" dirty="0" smtClean="0"/>
              <a:t>Aim of VDS is not to identify areas for development but equally it should not inhibit development unless there are overwhelming reasons for doing so.</a:t>
            </a:r>
          </a:p>
          <a:p>
            <a:r>
              <a:rPr lang="en-GB" dirty="0" smtClean="0"/>
              <a:t>If Open Spaces and views are to be protected</a:t>
            </a:r>
          </a:p>
          <a:p>
            <a:pPr lvl="1"/>
            <a:r>
              <a:rPr lang="en-GB" dirty="0" smtClean="0"/>
              <a:t>Need general support from residents</a:t>
            </a:r>
          </a:p>
          <a:p>
            <a:pPr lvl="1"/>
            <a:r>
              <a:rPr lang="en-GB" dirty="0" smtClean="0"/>
              <a:t>Need to meet objective criteria</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p:nvPr/>
        </p:nvSpPr>
        <p:spPr bwMode="auto">
          <a:xfrm>
            <a:off x="2133600" y="5705475"/>
            <a:ext cx="428625" cy="695325"/>
          </a:xfrm>
          <a:custGeom>
            <a:avLst/>
            <a:gdLst>
              <a:gd name="connsiteX0" fmla="*/ 0 w 428625"/>
              <a:gd name="connsiteY0" fmla="*/ 695325 h 695325"/>
              <a:gd name="connsiteX1" fmla="*/ 57150 w 428625"/>
              <a:gd name="connsiteY1" fmla="*/ 123825 h 695325"/>
              <a:gd name="connsiteX2" fmla="*/ 142875 w 428625"/>
              <a:gd name="connsiteY2" fmla="*/ 0 h 695325"/>
              <a:gd name="connsiteX3" fmla="*/ 238125 w 428625"/>
              <a:gd name="connsiteY3" fmla="*/ 9525 h 695325"/>
              <a:gd name="connsiteX4" fmla="*/ 428625 w 428625"/>
              <a:gd name="connsiteY4" fmla="*/ 95250 h 695325"/>
              <a:gd name="connsiteX5" fmla="*/ 400050 w 428625"/>
              <a:gd name="connsiteY5" fmla="*/ 304800 h 695325"/>
              <a:gd name="connsiteX6" fmla="*/ 381000 w 428625"/>
              <a:gd name="connsiteY6" fmla="*/ 409575 h 695325"/>
              <a:gd name="connsiteX7" fmla="*/ 0 w 428625"/>
              <a:gd name="connsiteY7" fmla="*/ 695325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625" h="695325">
                <a:moveTo>
                  <a:pt x="0" y="695325"/>
                </a:moveTo>
                <a:lnTo>
                  <a:pt x="57150" y="123825"/>
                </a:lnTo>
                <a:lnTo>
                  <a:pt x="142875" y="0"/>
                </a:lnTo>
                <a:lnTo>
                  <a:pt x="238125" y="9525"/>
                </a:lnTo>
                <a:lnTo>
                  <a:pt x="428625" y="95250"/>
                </a:lnTo>
                <a:lnTo>
                  <a:pt x="400050" y="304800"/>
                </a:lnTo>
                <a:lnTo>
                  <a:pt x="381000" y="409575"/>
                </a:lnTo>
                <a:lnTo>
                  <a:pt x="0" y="695325"/>
                </a:lnTo>
                <a:close/>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8" name="Freeform 7"/>
          <p:cNvSpPr/>
          <p:nvPr/>
        </p:nvSpPr>
        <p:spPr bwMode="auto">
          <a:xfrm>
            <a:off x="3609975" y="2609850"/>
            <a:ext cx="685800" cy="733425"/>
          </a:xfrm>
          <a:custGeom>
            <a:avLst/>
            <a:gdLst>
              <a:gd name="connsiteX0" fmla="*/ 0 w 685800"/>
              <a:gd name="connsiteY0" fmla="*/ 542925 h 733425"/>
              <a:gd name="connsiteX1" fmla="*/ 581025 w 685800"/>
              <a:gd name="connsiteY1" fmla="*/ 0 h 733425"/>
              <a:gd name="connsiteX2" fmla="*/ 685800 w 685800"/>
              <a:gd name="connsiteY2" fmla="*/ 485775 h 733425"/>
              <a:gd name="connsiteX3" fmla="*/ 209550 w 685800"/>
              <a:gd name="connsiteY3" fmla="*/ 733425 h 733425"/>
              <a:gd name="connsiteX4" fmla="*/ 0 w 685800"/>
              <a:gd name="connsiteY4" fmla="*/ 542925 h 733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733425">
                <a:moveTo>
                  <a:pt x="0" y="542925"/>
                </a:moveTo>
                <a:lnTo>
                  <a:pt x="581025" y="0"/>
                </a:lnTo>
                <a:lnTo>
                  <a:pt x="685800" y="485775"/>
                </a:lnTo>
                <a:lnTo>
                  <a:pt x="209550" y="733425"/>
                </a:lnTo>
                <a:lnTo>
                  <a:pt x="0" y="542925"/>
                </a:lnTo>
                <a:close/>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7" name="Freeform 6"/>
          <p:cNvSpPr/>
          <p:nvPr/>
        </p:nvSpPr>
        <p:spPr bwMode="auto">
          <a:xfrm>
            <a:off x="2628900" y="3619500"/>
            <a:ext cx="352425" cy="333375"/>
          </a:xfrm>
          <a:custGeom>
            <a:avLst/>
            <a:gdLst>
              <a:gd name="connsiteX0" fmla="*/ 0 w 352425"/>
              <a:gd name="connsiteY0" fmla="*/ 228600 h 333375"/>
              <a:gd name="connsiteX1" fmla="*/ 171450 w 352425"/>
              <a:gd name="connsiteY1" fmla="*/ 333375 h 333375"/>
              <a:gd name="connsiteX2" fmla="*/ 352425 w 352425"/>
              <a:gd name="connsiteY2" fmla="*/ 180975 h 333375"/>
              <a:gd name="connsiteX3" fmla="*/ 238125 w 352425"/>
              <a:gd name="connsiteY3" fmla="*/ 66675 h 333375"/>
              <a:gd name="connsiteX4" fmla="*/ 219075 w 352425"/>
              <a:gd name="connsiteY4" fmla="*/ 0 h 333375"/>
              <a:gd name="connsiteX5" fmla="*/ 57150 w 352425"/>
              <a:gd name="connsiteY5" fmla="*/ 180975 h 333375"/>
              <a:gd name="connsiteX6" fmla="*/ 57150 w 352425"/>
              <a:gd name="connsiteY6" fmla="*/ 18097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333375">
                <a:moveTo>
                  <a:pt x="0" y="228600"/>
                </a:moveTo>
                <a:lnTo>
                  <a:pt x="171450" y="333375"/>
                </a:lnTo>
                <a:lnTo>
                  <a:pt x="352425" y="180975"/>
                </a:lnTo>
                <a:lnTo>
                  <a:pt x="238125" y="66675"/>
                </a:lnTo>
                <a:lnTo>
                  <a:pt x="219075" y="0"/>
                </a:lnTo>
                <a:lnTo>
                  <a:pt x="57150" y="180975"/>
                </a:lnTo>
                <a:lnTo>
                  <a:pt x="57150" y="180975"/>
                </a:lnTo>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6" name="Freeform 5"/>
          <p:cNvSpPr/>
          <p:nvPr/>
        </p:nvSpPr>
        <p:spPr bwMode="auto">
          <a:xfrm>
            <a:off x="1199213" y="3507698"/>
            <a:ext cx="1394085" cy="1259174"/>
          </a:xfrm>
          <a:custGeom>
            <a:avLst/>
            <a:gdLst>
              <a:gd name="connsiteX0" fmla="*/ 0 w 1394085"/>
              <a:gd name="connsiteY0" fmla="*/ 974361 h 1259174"/>
              <a:gd name="connsiteX1" fmla="*/ 314794 w 1394085"/>
              <a:gd name="connsiteY1" fmla="*/ 0 h 1259174"/>
              <a:gd name="connsiteX2" fmla="*/ 1394085 w 1394085"/>
              <a:gd name="connsiteY2" fmla="*/ 494676 h 1259174"/>
              <a:gd name="connsiteX3" fmla="*/ 1274164 w 1394085"/>
              <a:gd name="connsiteY3" fmla="*/ 764499 h 1259174"/>
              <a:gd name="connsiteX4" fmla="*/ 929390 w 1394085"/>
              <a:gd name="connsiteY4" fmla="*/ 674558 h 1259174"/>
              <a:gd name="connsiteX5" fmla="*/ 674557 w 1394085"/>
              <a:gd name="connsiteY5" fmla="*/ 1259174 h 1259174"/>
              <a:gd name="connsiteX6" fmla="*/ 0 w 1394085"/>
              <a:gd name="connsiteY6" fmla="*/ 974361 h 125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085" h="1259174">
                <a:moveTo>
                  <a:pt x="0" y="974361"/>
                </a:moveTo>
                <a:lnTo>
                  <a:pt x="314794" y="0"/>
                </a:lnTo>
                <a:lnTo>
                  <a:pt x="1394085" y="494676"/>
                </a:lnTo>
                <a:lnTo>
                  <a:pt x="1274164" y="764499"/>
                </a:lnTo>
                <a:lnTo>
                  <a:pt x="929390" y="674558"/>
                </a:lnTo>
                <a:lnTo>
                  <a:pt x="674557" y="1259174"/>
                </a:lnTo>
                <a:lnTo>
                  <a:pt x="0" y="974361"/>
                </a:lnTo>
                <a:close/>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2" name="Title 1"/>
          <p:cNvSpPr>
            <a:spLocks noGrp="1"/>
          </p:cNvSpPr>
          <p:nvPr>
            <p:ph type="title"/>
          </p:nvPr>
        </p:nvSpPr>
        <p:spPr>
          <a:xfrm>
            <a:off x="685800" y="332656"/>
            <a:ext cx="7772400" cy="792088"/>
          </a:xfrm>
        </p:spPr>
        <p:txBody>
          <a:bodyPr>
            <a:normAutofit fontScale="90000"/>
          </a:bodyPr>
          <a:lstStyle/>
          <a:p>
            <a:r>
              <a:rPr lang="en-GB" dirty="0" smtClean="0"/>
              <a:t>Views &amp; Open Space 1999</a:t>
            </a:r>
            <a:br>
              <a:rPr lang="en-GB" dirty="0" smtClean="0"/>
            </a:br>
            <a:endParaRPr lang="en-GB" dirty="0"/>
          </a:p>
        </p:txBody>
      </p:sp>
      <p:pic>
        <p:nvPicPr>
          <p:cNvPr id="4" name="Content Placeholder 3" descr="VDS_Map 1999.gif"/>
          <p:cNvPicPr>
            <a:picLocks noGrp="1" noChangeAspect="1"/>
          </p:cNvPicPr>
          <p:nvPr>
            <p:ph idx="1"/>
          </p:nvPr>
        </p:nvPicPr>
        <p:blipFill>
          <a:blip r:embed="rId3" cstate="screen"/>
          <a:stretch>
            <a:fillRect/>
          </a:stretch>
        </p:blipFill>
        <p:spPr>
          <a:xfrm>
            <a:off x="683568" y="836712"/>
            <a:ext cx="7826517" cy="5616624"/>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Open Spaces</a:t>
            </a:r>
            <a:endParaRPr lang="en-GB" dirty="0"/>
          </a:p>
        </p:txBody>
      </p:sp>
      <p:sp>
        <p:nvSpPr>
          <p:cNvPr id="3" name="Content Placeholder 2"/>
          <p:cNvSpPr>
            <a:spLocks noGrp="1"/>
          </p:cNvSpPr>
          <p:nvPr>
            <p:ph idx="1"/>
          </p:nvPr>
        </p:nvSpPr>
        <p:spPr/>
        <p:txBody>
          <a:bodyPr/>
          <a:lstStyle/>
          <a:p>
            <a:r>
              <a:rPr lang="en-GB" dirty="0" smtClean="0"/>
              <a:t>1999 VDS combined public open spaces and privately owned open spaces</a:t>
            </a:r>
          </a:p>
          <a:p>
            <a:r>
              <a:rPr lang="en-GB" dirty="0" smtClean="0"/>
              <a:t>Need to distinguish between the two</a:t>
            </a:r>
          </a:p>
          <a:p>
            <a:r>
              <a:rPr lang="en-GB" dirty="0" smtClean="0"/>
              <a:t>May be desirable to preserve additional open space but needs support</a:t>
            </a:r>
          </a:p>
          <a:p>
            <a:r>
              <a:rPr lang="en-GB" dirty="0" smtClean="0"/>
              <a:t>New category of Local Green Space might be applied for </a:t>
            </a:r>
          </a:p>
          <a:p>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Local Green Space Criteria</a:t>
            </a:r>
            <a:endParaRPr lang="en-GB" dirty="0"/>
          </a:p>
        </p:txBody>
      </p:sp>
      <p:sp>
        <p:nvSpPr>
          <p:cNvPr id="3" name="Content Placeholder 2"/>
          <p:cNvSpPr>
            <a:spLocks noGrp="1"/>
          </p:cNvSpPr>
          <p:nvPr>
            <p:ph idx="1"/>
          </p:nvPr>
        </p:nvSpPr>
        <p:spPr/>
        <p:txBody>
          <a:bodyPr/>
          <a:lstStyle/>
          <a:p>
            <a:r>
              <a:rPr lang="en-GB" dirty="0" smtClean="0"/>
              <a:t>Close to community</a:t>
            </a:r>
          </a:p>
          <a:p>
            <a:r>
              <a:rPr lang="en-GB" dirty="0" smtClean="0"/>
              <a:t>Demonstrably special</a:t>
            </a:r>
          </a:p>
          <a:p>
            <a:pPr lvl="1"/>
            <a:r>
              <a:rPr lang="en-GB" dirty="0" smtClean="0"/>
              <a:t>Beauty </a:t>
            </a:r>
          </a:p>
          <a:p>
            <a:pPr lvl="2"/>
            <a:r>
              <a:rPr lang="en-GB" dirty="0" smtClean="0"/>
              <a:t>Link other open spaces and allow valued views</a:t>
            </a:r>
          </a:p>
          <a:p>
            <a:pPr lvl="1"/>
            <a:r>
              <a:rPr lang="en-GB" dirty="0" smtClean="0"/>
              <a:t>Historic Significance</a:t>
            </a:r>
          </a:p>
          <a:p>
            <a:pPr lvl="1"/>
            <a:r>
              <a:rPr lang="en-GB" dirty="0" smtClean="0"/>
              <a:t>Recreational Value</a:t>
            </a:r>
          </a:p>
          <a:p>
            <a:pPr lvl="1"/>
            <a:r>
              <a:rPr lang="en-GB" dirty="0" smtClean="0"/>
              <a:t>Tranquillity</a:t>
            </a:r>
          </a:p>
          <a:p>
            <a:pPr lvl="1"/>
            <a:r>
              <a:rPr lang="en-GB" dirty="0" smtClean="0"/>
              <a:t>Richness of wildlife </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DS map open space 99.jpg"/>
          <p:cNvPicPr>
            <a:picLocks noChangeAspect="1"/>
          </p:cNvPicPr>
          <p:nvPr/>
        </p:nvPicPr>
        <p:blipFill>
          <a:blip r:embed="rId3" cstate="screen"/>
          <a:stretch>
            <a:fillRect/>
          </a:stretch>
        </p:blipFill>
        <p:spPr>
          <a:xfrm>
            <a:off x="0" y="195877"/>
            <a:ext cx="9144000" cy="6466245"/>
          </a:xfrm>
          <a:prstGeom prst="rect">
            <a:avLst/>
          </a:prstGeom>
        </p:spPr>
      </p:pic>
      <p:sp>
        <p:nvSpPr>
          <p:cNvPr id="3" name="TextBox 2"/>
          <p:cNvSpPr txBox="1"/>
          <p:nvPr/>
        </p:nvSpPr>
        <p:spPr>
          <a:xfrm>
            <a:off x="1979712" y="764704"/>
            <a:ext cx="4154535" cy="461665"/>
          </a:xfrm>
          <a:prstGeom prst="rect">
            <a:avLst/>
          </a:prstGeom>
          <a:noFill/>
        </p:spPr>
        <p:txBody>
          <a:bodyPr wrap="none" rtlCol="0">
            <a:spAutoFit/>
          </a:bodyPr>
          <a:lstStyle/>
          <a:p>
            <a:r>
              <a:rPr lang="en-GB" dirty="0" smtClean="0"/>
              <a:t>Open Spaces on 1999 VDS map</a:t>
            </a: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DS map open space.png"/>
          <p:cNvPicPr>
            <a:picLocks noChangeAspect="1"/>
          </p:cNvPicPr>
          <p:nvPr/>
        </p:nvPicPr>
        <p:blipFill>
          <a:blip r:embed="rId3" cstate="screen"/>
          <a:stretch>
            <a:fillRect/>
          </a:stretch>
        </p:blipFill>
        <p:spPr>
          <a:xfrm>
            <a:off x="0" y="195878"/>
            <a:ext cx="9144000" cy="6466244"/>
          </a:xfrm>
          <a:prstGeom prst="rect">
            <a:avLst/>
          </a:prstGeom>
        </p:spPr>
      </p:pic>
      <p:sp>
        <p:nvSpPr>
          <p:cNvPr id="3" name="TextBox 2"/>
          <p:cNvSpPr txBox="1"/>
          <p:nvPr/>
        </p:nvSpPr>
        <p:spPr>
          <a:xfrm>
            <a:off x="1403648" y="764704"/>
            <a:ext cx="3626314" cy="461665"/>
          </a:xfrm>
          <a:prstGeom prst="rect">
            <a:avLst/>
          </a:prstGeom>
          <a:noFill/>
        </p:spPr>
        <p:txBody>
          <a:bodyPr wrap="none" rtlCol="0">
            <a:spAutoFit/>
          </a:bodyPr>
          <a:lstStyle/>
          <a:p>
            <a:r>
              <a:rPr lang="en-GB" dirty="0" smtClean="0"/>
              <a:t>Existing Public Open Space</a:t>
            </a: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DS map open space poss.jpg"/>
          <p:cNvPicPr>
            <a:picLocks noChangeAspect="1"/>
          </p:cNvPicPr>
          <p:nvPr/>
        </p:nvPicPr>
        <p:blipFill>
          <a:blip r:embed="rId3" cstate="screen"/>
          <a:stretch>
            <a:fillRect/>
          </a:stretch>
        </p:blipFill>
        <p:spPr>
          <a:xfrm>
            <a:off x="0" y="195877"/>
            <a:ext cx="9144000" cy="6466245"/>
          </a:xfrm>
          <a:prstGeom prst="rect">
            <a:avLst/>
          </a:prstGeom>
        </p:spPr>
      </p:pic>
      <p:sp>
        <p:nvSpPr>
          <p:cNvPr id="3" name="TextBox 2"/>
          <p:cNvSpPr txBox="1"/>
          <p:nvPr/>
        </p:nvSpPr>
        <p:spPr>
          <a:xfrm>
            <a:off x="1763688" y="620688"/>
            <a:ext cx="6207148" cy="461665"/>
          </a:xfrm>
          <a:prstGeom prst="rect">
            <a:avLst/>
          </a:prstGeom>
          <a:noFill/>
        </p:spPr>
        <p:txBody>
          <a:bodyPr wrap="none" rtlCol="0">
            <a:spAutoFit/>
          </a:bodyPr>
          <a:lstStyle/>
          <a:p>
            <a:r>
              <a:rPr lang="en-GB" dirty="0" smtClean="0"/>
              <a:t>Possible Open Space to protect views of </a:t>
            </a:r>
            <a:r>
              <a:rPr lang="en-GB" dirty="0" err="1" smtClean="0"/>
              <a:t>resevoir</a:t>
            </a:r>
            <a:endParaRPr lang="en-GB" dirty="0"/>
          </a:p>
        </p:txBody>
      </p:sp>
      <p:cxnSp>
        <p:nvCxnSpPr>
          <p:cNvPr id="5" name="Straight Arrow Connector 4"/>
          <p:cNvCxnSpPr/>
          <p:nvPr/>
        </p:nvCxnSpPr>
        <p:spPr>
          <a:xfrm flipV="1">
            <a:off x="5436096" y="1844824"/>
            <a:ext cx="144016" cy="10081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5436096" y="2348880"/>
            <a:ext cx="1008112" cy="5040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6588224" y="2636912"/>
            <a:ext cx="720080" cy="64807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228184" y="2492896"/>
            <a:ext cx="648072" cy="72008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DS map open space plus.jpg"/>
          <p:cNvPicPr>
            <a:picLocks noChangeAspect="1"/>
          </p:cNvPicPr>
          <p:nvPr/>
        </p:nvPicPr>
        <p:blipFill>
          <a:blip r:embed="rId3" cstate="screen"/>
          <a:stretch>
            <a:fillRect/>
          </a:stretch>
        </p:blipFill>
        <p:spPr>
          <a:xfrm>
            <a:off x="0" y="195877"/>
            <a:ext cx="9144000" cy="646624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Views</a:t>
            </a:r>
            <a:endParaRPr lang="en-GB" dirty="0"/>
          </a:p>
        </p:txBody>
      </p:sp>
      <p:sp>
        <p:nvSpPr>
          <p:cNvPr id="3" name="Content Placeholder 2"/>
          <p:cNvSpPr>
            <a:spLocks noGrp="1"/>
          </p:cNvSpPr>
          <p:nvPr>
            <p:ph idx="1"/>
          </p:nvPr>
        </p:nvSpPr>
        <p:spPr/>
        <p:txBody>
          <a:bodyPr/>
          <a:lstStyle/>
          <a:p>
            <a:r>
              <a:rPr lang="en-GB" dirty="0" smtClean="0"/>
              <a:t>Sense of countryside proximity important</a:t>
            </a:r>
          </a:p>
          <a:p>
            <a:r>
              <a:rPr lang="en-GB" dirty="0" smtClean="0"/>
              <a:t>Views from village boundaries</a:t>
            </a:r>
          </a:p>
          <a:p>
            <a:r>
              <a:rPr lang="en-GB" dirty="0" smtClean="0"/>
              <a:t>‘Glimpses’ through gaps between buildings</a:t>
            </a:r>
          </a:p>
          <a:p>
            <a:r>
              <a:rPr lang="en-GB" dirty="0" smtClean="0"/>
              <a:t>Need justification and photos to support </a:t>
            </a:r>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p:nvPr/>
        </p:nvSpPr>
        <p:spPr bwMode="auto">
          <a:xfrm>
            <a:off x="2133600" y="5705475"/>
            <a:ext cx="428625" cy="695325"/>
          </a:xfrm>
          <a:custGeom>
            <a:avLst/>
            <a:gdLst>
              <a:gd name="connsiteX0" fmla="*/ 0 w 428625"/>
              <a:gd name="connsiteY0" fmla="*/ 695325 h 695325"/>
              <a:gd name="connsiteX1" fmla="*/ 57150 w 428625"/>
              <a:gd name="connsiteY1" fmla="*/ 123825 h 695325"/>
              <a:gd name="connsiteX2" fmla="*/ 142875 w 428625"/>
              <a:gd name="connsiteY2" fmla="*/ 0 h 695325"/>
              <a:gd name="connsiteX3" fmla="*/ 238125 w 428625"/>
              <a:gd name="connsiteY3" fmla="*/ 9525 h 695325"/>
              <a:gd name="connsiteX4" fmla="*/ 428625 w 428625"/>
              <a:gd name="connsiteY4" fmla="*/ 95250 h 695325"/>
              <a:gd name="connsiteX5" fmla="*/ 400050 w 428625"/>
              <a:gd name="connsiteY5" fmla="*/ 304800 h 695325"/>
              <a:gd name="connsiteX6" fmla="*/ 381000 w 428625"/>
              <a:gd name="connsiteY6" fmla="*/ 409575 h 695325"/>
              <a:gd name="connsiteX7" fmla="*/ 0 w 428625"/>
              <a:gd name="connsiteY7" fmla="*/ 695325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625" h="695325">
                <a:moveTo>
                  <a:pt x="0" y="695325"/>
                </a:moveTo>
                <a:lnTo>
                  <a:pt x="57150" y="123825"/>
                </a:lnTo>
                <a:lnTo>
                  <a:pt x="142875" y="0"/>
                </a:lnTo>
                <a:lnTo>
                  <a:pt x="238125" y="9525"/>
                </a:lnTo>
                <a:lnTo>
                  <a:pt x="428625" y="95250"/>
                </a:lnTo>
                <a:lnTo>
                  <a:pt x="400050" y="304800"/>
                </a:lnTo>
                <a:lnTo>
                  <a:pt x="381000" y="409575"/>
                </a:lnTo>
                <a:lnTo>
                  <a:pt x="0" y="695325"/>
                </a:lnTo>
                <a:close/>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8" name="Freeform 7"/>
          <p:cNvSpPr/>
          <p:nvPr/>
        </p:nvSpPr>
        <p:spPr bwMode="auto">
          <a:xfrm>
            <a:off x="3609975" y="2609850"/>
            <a:ext cx="685800" cy="733425"/>
          </a:xfrm>
          <a:custGeom>
            <a:avLst/>
            <a:gdLst>
              <a:gd name="connsiteX0" fmla="*/ 0 w 685800"/>
              <a:gd name="connsiteY0" fmla="*/ 542925 h 733425"/>
              <a:gd name="connsiteX1" fmla="*/ 581025 w 685800"/>
              <a:gd name="connsiteY1" fmla="*/ 0 h 733425"/>
              <a:gd name="connsiteX2" fmla="*/ 685800 w 685800"/>
              <a:gd name="connsiteY2" fmla="*/ 485775 h 733425"/>
              <a:gd name="connsiteX3" fmla="*/ 209550 w 685800"/>
              <a:gd name="connsiteY3" fmla="*/ 733425 h 733425"/>
              <a:gd name="connsiteX4" fmla="*/ 0 w 685800"/>
              <a:gd name="connsiteY4" fmla="*/ 542925 h 733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733425">
                <a:moveTo>
                  <a:pt x="0" y="542925"/>
                </a:moveTo>
                <a:lnTo>
                  <a:pt x="581025" y="0"/>
                </a:lnTo>
                <a:lnTo>
                  <a:pt x="685800" y="485775"/>
                </a:lnTo>
                <a:lnTo>
                  <a:pt x="209550" y="733425"/>
                </a:lnTo>
                <a:lnTo>
                  <a:pt x="0" y="542925"/>
                </a:lnTo>
                <a:close/>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7" name="Freeform 6"/>
          <p:cNvSpPr/>
          <p:nvPr/>
        </p:nvSpPr>
        <p:spPr bwMode="auto">
          <a:xfrm>
            <a:off x="2628900" y="3619500"/>
            <a:ext cx="352425" cy="333375"/>
          </a:xfrm>
          <a:custGeom>
            <a:avLst/>
            <a:gdLst>
              <a:gd name="connsiteX0" fmla="*/ 0 w 352425"/>
              <a:gd name="connsiteY0" fmla="*/ 228600 h 333375"/>
              <a:gd name="connsiteX1" fmla="*/ 171450 w 352425"/>
              <a:gd name="connsiteY1" fmla="*/ 333375 h 333375"/>
              <a:gd name="connsiteX2" fmla="*/ 352425 w 352425"/>
              <a:gd name="connsiteY2" fmla="*/ 180975 h 333375"/>
              <a:gd name="connsiteX3" fmla="*/ 238125 w 352425"/>
              <a:gd name="connsiteY3" fmla="*/ 66675 h 333375"/>
              <a:gd name="connsiteX4" fmla="*/ 219075 w 352425"/>
              <a:gd name="connsiteY4" fmla="*/ 0 h 333375"/>
              <a:gd name="connsiteX5" fmla="*/ 57150 w 352425"/>
              <a:gd name="connsiteY5" fmla="*/ 180975 h 333375"/>
              <a:gd name="connsiteX6" fmla="*/ 57150 w 352425"/>
              <a:gd name="connsiteY6" fmla="*/ 18097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333375">
                <a:moveTo>
                  <a:pt x="0" y="228600"/>
                </a:moveTo>
                <a:lnTo>
                  <a:pt x="171450" y="333375"/>
                </a:lnTo>
                <a:lnTo>
                  <a:pt x="352425" y="180975"/>
                </a:lnTo>
                <a:lnTo>
                  <a:pt x="238125" y="66675"/>
                </a:lnTo>
                <a:lnTo>
                  <a:pt x="219075" y="0"/>
                </a:lnTo>
                <a:lnTo>
                  <a:pt x="57150" y="180975"/>
                </a:lnTo>
                <a:lnTo>
                  <a:pt x="57150" y="180975"/>
                </a:lnTo>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6" name="Freeform 5"/>
          <p:cNvSpPr/>
          <p:nvPr/>
        </p:nvSpPr>
        <p:spPr bwMode="auto">
          <a:xfrm>
            <a:off x="1199213" y="3507698"/>
            <a:ext cx="1394085" cy="1259174"/>
          </a:xfrm>
          <a:custGeom>
            <a:avLst/>
            <a:gdLst>
              <a:gd name="connsiteX0" fmla="*/ 0 w 1394085"/>
              <a:gd name="connsiteY0" fmla="*/ 974361 h 1259174"/>
              <a:gd name="connsiteX1" fmla="*/ 314794 w 1394085"/>
              <a:gd name="connsiteY1" fmla="*/ 0 h 1259174"/>
              <a:gd name="connsiteX2" fmla="*/ 1394085 w 1394085"/>
              <a:gd name="connsiteY2" fmla="*/ 494676 h 1259174"/>
              <a:gd name="connsiteX3" fmla="*/ 1274164 w 1394085"/>
              <a:gd name="connsiteY3" fmla="*/ 764499 h 1259174"/>
              <a:gd name="connsiteX4" fmla="*/ 929390 w 1394085"/>
              <a:gd name="connsiteY4" fmla="*/ 674558 h 1259174"/>
              <a:gd name="connsiteX5" fmla="*/ 674557 w 1394085"/>
              <a:gd name="connsiteY5" fmla="*/ 1259174 h 1259174"/>
              <a:gd name="connsiteX6" fmla="*/ 0 w 1394085"/>
              <a:gd name="connsiteY6" fmla="*/ 974361 h 125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085" h="1259174">
                <a:moveTo>
                  <a:pt x="0" y="974361"/>
                </a:moveTo>
                <a:lnTo>
                  <a:pt x="314794" y="0"/>
                </a:lnTo>
                <a:lnTo>
                  <a:pt x="1394085" y="494676"/>
                </a:lnTo>
                <a:lnTo>
                  <a:pt x="1274164" y="764499"/>
                </a:lnTo>
                <a:lnTo>
                  <a:pt x="929390" y="674558"/>
                </a:lnTo>
                <a:lnTo>
                  <a:pt x="674557" y="1259174"/>
                </a:lnTo>
                <a:lnTo>
                  <a:pt x="0" y="974361"/>
                </a:lnTo>
                <a:close/>
              </a:path>
            </a:pathLst>
          </a:custGeom>
          <a:solidFill>
            <a:srgbClr val="FFFF00"/>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
        <p:nvSpPr>
          <p:cNvPr id="2" name="Title 1"/>
          <p:cNvSpPr>
            <a:spLocks noGrp="1"/>
          </p:cNvSpPr>
          <p:nvPr>
            <p:ph type="title"/>
          </p:nvPr>
        </p:nvSpPr>
        <p:spPr>
          <a:xfrm>
            <a:off x="685800" y="332656"/>
            <a:ext cx="7772400" cy="792088"/>
          </a:xfrm>
        </p:spPr>
        <p:txBody>
          <a:bodyPr>
            <a:normAutofit fontScale="90000"/>
          </a:bodyPr>
          <a:lstStyle/>
          <a:p>
            <a:r>
              <a:rPr lang="en-GB" dirty="0" smtClean="0"/>
              <a:t>Views &amp; Open Space 1999</a:t>
            </a:r>
            <a:br>
              <a:rPr lang="en-GB" dirty="0" smtClean="0"/>
            </a:br>
            <a:endParaRPr lang="en-GB" dirty="0"/>
          </a:p>
        </p:txBody>
      </p:sp>
      <p:pic>
        <p:nvPicPr>
          <p:cNvPr id="4" name="Content Placeholder 3" descr="VDS_Map 1999.gif"/>
          <p:cNvPicPr>
            <a:picLocks noGrp="1" noChangeAspect="1"/>
          </p:cNvPicPr>
          <p:nvPr>
            <p:ph idx="1"/>
          </p:nvPr>
        </p:nvPicPr>
        <p:blipFill>
          <a:blip r:embed="rId3" cstate="screen"/>
          <a:stretch>
            <a:fillRect/>
          </a:stretch>
        </p:blipFill>
        <p:spPr>
          <a:xfrm>
            <a:off x="683568" y="836712"/>
            <a:ext cx="7826517" cy="5616624"/>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ratton Views.jpg"/>
          <p:cNvPicPr>
            <a:picLocks noChangeAspect="1"/>
          </p:cNvPicPr>
          <p:nvPr/>
        </p:nvPicPr>
        <p:blipFill>
          <a:blip r:embed="rId3" cstate="screen"/>
          <a:stretch>
            <a:fillRect/>
          </a:stretch>
        </p:blipFill>
        <p:spPr>
          <a:xfrm>
            <a:off x="395536" y="692696"/>
            <a:ext cx="4476568" cy="4705370"/>
          </a:xfrm>
          <a:prstGeom prst="rect">
            <a:avLst/>
          </a:prstGeom>
        </p:spPr>
      </p:pic>
      <p:pic>
        <p:nvPicPr>
          <p:cNvPr id="3" name="Picture 2" descr="Spratton Views 2.jpg"/>
          <p:cNvPicPr>
            <a:picLocks noChangeAspect="1"/>
          </p:cNvPicPr>
          <p:nvPr/>
        </p:nvPicPr>
        <p:blipFill>
          <a:blip r:embed="rId4" cstate="screen"/>
          <a:stretch>
            <a:fillRect/>
          </a:stretch>
        </p:blipFill>
        <p:spPr>
          <a:xfrm>
            <a:off x="5004048" y="836712"/>
            <a:ext cx="3720948" cy="482453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Pictures\2015\VDS\P1060367.JPG"/>
          <p:cNvPicPr>
            <a:picLocks noChangeAspect="1" noChangeArrowheads="1"/>
          </p:cNvPicPr>
          <p:nvPr/>
        </p:nvPicPr>
        <p:blipFill>
          <a:blip r:embed="rId3" cstate="screen"/>
          <a:srcRect/>
          <a:stretch>
            <a:fillRect/>
          </a:stretch>
        </p:blipFill>
        <p:spPr bwMode="auto">
          <a:xfrm>
            <a:off x="1" y="3573016"/>
            <a:ext cx="4499992" cy="3005239"/>
          </a:xfrm>
          <a:prstGeom prst="rect">
            <a:avLst/>
          </a:prstGeom>
          <a:noFill/>
        </p:spPr>
      </p:pic>
      <p:pic>
        <p:nvPicPr>
          <p:cNvPr id="4" name="Picture 2" descr="B:\Pictures\2015\VDS\P1060351.JPG"/>
          <p:cNvPicPr>
            <a:picLocks noChangeAspect="1" noChangeArrowheads="1"/>
          </p:cNvPicPr>
          <p:nvPr/>
        </p:nvPicPr>
        <p:blipFill>
          <a:blip r:embed="rId4" cstate="screen"/>
          <a:srcRect/>
          <a:stretch>
            <a:fillRect/>
          </a:stretch>
        </p:blipFill>
        <p:spPr bwMode="auto">
          <a:xfrm>
            <a:off x="4679822" y="375671"/>
            <a:ext cx="4464178" cy="2981321"/>
          </a:xfrm>
          <a:prstGeom prst="rect">
            <a:avLst/>
          </a:prstGeom>
          <a:noFill/>
        </p:spPr>
      </p:pic>
      <p:pic>
        <p:nvPicPr>
          <p:cNvPr id="5" name="Picture 2" descr="B:\Pictures\2015\VDS\P1060301.JPG"/>
          <p:cNvPicPr>
            <a:picLocks noChangeAspect="1" noChangeArrowheads="1"/>
          </p:cNvPicPr>
          <p:nvPr/>
        </p:nvPicPr>
        <p:blipFill>
          <a:blip r:embed="rId5" cstate="screen"/>
          <a:srcRect/>
          <a:stretch>
            <a:fillRect/>
          </a:stretch>
        </p:blipFill>
        <p:spPr bwMode="auto">
          <a:xfrm>
            <a:off x="0" y="375671"/>
            <a:ext cx="4464177" cy="2981321"/>
          </a:xfrm>
          <a:prstGeom prst="rect">
            <a:avLst/>
          </a:prstGeom>
          <a:noFill/>
        </p:spPr>
      </p:pic>
      <p:pic>
        <p:nvPicPr>
          <p:cNvPr id="6" name="Picture 2" descr="B:\Pictures\2015\VDS\P1060323.JPG"/>
          <p:cNvPicPr>
            <a:picLocks noChangeAspect="1" noChangeArrowheads="1"/>
          </p:cNvPicPr>
          <p:nvPr/>
        </p:nvPicPr>
        <p:blipFill>
          <a:blip r:embed="rId6" cstate="screen"/>
          <a:srcRect l="25588" t="25237" r="19288" b="18162"/>
          <a:stretch>
            <a:fillRect/>
          </a:stretch>
        </p:blipFill>
        <p:spPr bwMode="auto">
          <a:xfrm>
            <a:off x="4679504" y="3501008"/>
            <a:ext cx="4464496" cy="306136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Pictures\2015\VDS\P1060412.JPG"/>
          <p:cNvPicPr>
            <a:picLocks noChangeAspect="1" noChangeArrowheads="1"/>
          </p:cNvPicPr>
          <p:nvPr/>
        </p:nvPicPr>
        <p:blipFill>
          <a:blip r:embed="rId3" cstate="screen"/>
          <a:srcRect/>
          <a:stretch>
            <a:fillRect/>
          </a:stretch>
        </p:blipFill>
        <p:spPr bwMode="auto">
          <a:xfrm>
            <a:off x="0" y="375671"/>
            <a:ext cx="9144000" cy="6106657"/>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Pictures\2015\VDS\P1060450.JPG"/>
          <p:cNvPicPr>
            <a:picLocks noChangeAspect="1" noChangeArrowheads="1"/>
          </p:cNvPicPr>
          <p:nvPr/>
        </p:nvPicPr>
        <p:blipFill>
          <a:blip r:embed="rId3" cstate="screen"/>
          <a:srcRect/>
          <a:stretch>
            <a:fillRect/>
          </a:stretch>
        </p:blipFill>
        <p:spPr bwMode="auto">
          <a:xfrm>
            <a:off x="4572000" y="375671"/>
            <a:ext cx="4572000" cy="3053329"/>
          </a:xfrm>
          <a:prstGeom prst="rect">
            <a:avLst/>
          </a:prstGeom>
          <a:noFill/>
        </p:spPr>
      </p:pic>
      <p:pic>
        <p:nvPicPr>
          <p:cNvPr id="7171" name="Picture 3" descr="B:\Pictures\2015\VDS\P1060573.JPG"/>
          <p:cNvPicPr>
            <a:picLocks noChangeAspect="1" noChangeArrowheads="1"/>
          </p:cNvPicPr>
          <p:nvPr/>
        </p:nvPicPr>
        <p:blipFill>
          <a:blip r:embed="rId4" cstate="screen"/>
          <a:srcRect/>
          <a:stretch>
            <a:fillRect/>
          </a:stretch>
        </p:blipFill>
        <p:spPr bwMode="auto">
          <a:xfrm>
            <a:off x="0" y="3573016"/>
            <a:ext cx="4464176" cy="2981320"/>
          </a:xfrm>
          <a:prstGeom prst="rect">
            <a:avLst/>
          </a:prstGeom>
          <a:noFill/>
        </p:spPr>
      </p:pic>
      <p:pic>
        <p:nvPicPr>
          <p:cNvPr id="4" name="Picture 2" descr="B:\Pictures\2015\VDS\P1060412.JPG"/>
          <p:cNvPicPr>
            <a:picLocks noChangeAspect="1" noChangeArrowheads="1"/>
          </p:cNvPicPr>
          <p:nvPr/>
        </p:nvPicPr>
        <p:blipFill>
          <a:blip r:embed="rId5" cstate="screen"/>
          <a:srcRect/>
          <a:stretch>
            <a:fillRect/>
          </a:stretch>
        </p:blipFill>
        <p:spPr bwMode="auto">
          <a:xfrm>
            <a:off x="0" y="375671"/>
            <a:ext cx="4427984" cy="2957150"/>
          </a:xfrm>
          <a:prstGeom prst="rect">
            <a:avLst/>
          </a:prstGeom>
          <a:noFill/>
        </p:spPr>
      </p:pic>
      <p:pic>
        <p:nvPicPr>
          <p:cNvPr id="5" name="Picture 4" descr="P1060527.JPG"/>
          <p:cNvPicPr>
            <a:picLocks noChangeAspect="1"/>
          </p:cNvPicPr>
          <p:nvPr/>
        </p:nvPicPr>
        <p:blipFill>
          <a:blip r:embed="rId6" cstate="print"/>
          <a:stretch>
            <a:fillRect/>
          </a:stretch>
        </p:blipFill>
        <p:spPr>
          <a:xfrm>
            <a:off x="4716016" y="3573017"/>
            <a:ext cx="4315690" cy="288611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anga\Documents\Ravensthorpe\VDS\Photos\VDS Views\P1060763.JPG"/>
          <p:cNvPicPr>
            <a:picLocks noChangeAspect="1" noChangeArrowheads="1"/>
          </p:cNvPicPr>
          <p:nvPr/>
        </p:nvPicPr>
        <p:blipFill>
          <a:blip r:embed="rId3" cstate="print"/>
          <a:srcRect/>
          <a:stretch>
            <a:fillRect/>
          </a:stretch>
        </p:blipFill>
        <p:spPr bwMode="auto">
          <a:xfrm>
            <a:off x="107504" y="116632"/>
            <a:ext cx="4064000" cy="2717800"/>
          </a:xfrm>
          <a:prstGeom prst="rect">
            <a:avLst/>
          </a:prstGeom>
          <a:noFill/>
        </p:spPr>
      </p:pic>
      <p:pic>
        <p:nvPicPr>
          <p:cNvPr id="5123" name="Picture 3" descr="C:\Users\Ranga\Documents\Ravensthorpe\VDS\Photos\VDS Views\P1060658.JPG"/>
          <p:cNvPicPr>
            <a:picLocks noChangeAspect="1" noChangeArrowheads="1"/>
          </p:cNvPicPr>
          <p:nvPr/>
        </p:nvPicPr>
        <p:blipFill>
          <a:blip r:embed="rId4" cstate="print"/>
          <a:srcRect/>
          <a:stretch>
            <a:fillRect/>
          </a:stretch>
        </p:blipFill>
        <p:spPr bwMode="auto">
          <a:xfrm>
            <a:off x="4788024" y="116632"/>
            <a:ext cx="4064000" cy="2717800"/>
          </a:xfrm>
          <a:prstGeom prst="rect">
            <a:avLst/>
          </a:prstGeom>
          <a:noFill/>
        </p:spPr>
      </p:pic>
      <p:pic>
        <p:nvPicPr>
          <p:cNvPr id="5124" name="Picture 4" descr="C:\Users\Ranga\Documents\Ravensthorpe\VDS\Photos\VDS Views\P1060450.JPG"/>
          <p:cNvPicPr>
            <a:picLocks noChangeAspect="1" noChangeArrowheads="1"/>
          </p:cNvPicPr>
          <p:nvPr/>
        </p:nvPicPr>
        <p:blipFill>
          <a:blip r:embed="rId5" cstate="print"/>
          <a:srcRect/>
          <a:stretch>
            <a:fillRect/>
          </a:stretch>
        </p:blipFill>
        <p:spPr bwMode="auto">
          <a:xfrm>
            <a:off x="107504" y="3212976"/>
            <a:ext cx="4064001" cy="2717800"/>
          </a:xfrm>
          <a:prstGeom prst="rect">
            <a:avLst/>
          </a:prstGeom>
          <a:noFill/>
        </p:spPr>
      </p:pic>
      <p:pic>
        <p:nvPicPr>
          <p:cNvPr id="5125" name="Picture 5" descr="C:\Users\Ranga\Documents\Ravensthorpe\VDS\Photos\VDS Views\P1060446.JPG"/>
          <p:cNvPicPr>
            <a:picLocks noChangeAspect="1" noChangeArrowheads="1"/>
          </p:cNvPicPr>
          <p:nvPr/>
        </p:nvPicPr>
        <p:blipFill>
          <a:blip r:embed="rId6" cstate="print"/>
          <a:srcRect/>
          <a:stretch>
            <a:fillRect/>
          </a:stretch>
        </p:blipFill>
        <p:spPr bwMode="auto">
          <a:xfrm>
            <a:off x="4788024" y="3212976"/>
            <a:ext cx="4064000" cy="27178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anga\Documents\Ravensthorpe\VDS\Photos\VDS Views\P1060446.JPG"/>
          <p:cNvPicPr>
            <a:picLocks noChangeAspect="1" noChangeArrowheads="1"/>
          </p:cNvPicPr>
          <p:nvPr/>
        </p:nvPicPr>
        <p:blipFill>
          <a:blip r:embed="rId3" cstate="print"/>
          <a:srcRect/>
          <a:stretch>
            <a:fillRect/>
          </a:stretch>
        </p:blipFill>
        <p:spPr bwMode="auto">
          <a:xfrm>
            <a:off x="1835696" y="980728"/>
            <a:ext cx="5405735" cy="3615085"/>
          </a:xfrm>
          <a:prstGeom prst="rect">
            <a:avLst/>
          </a:prstGeom>
          <a:noFill/>
        </p:spPr>
      </p:pic>
      <p:sp>
        <p:nvSpPr>
          <p:cNvPr id="3" name="TextBox 2"/>
          <p:cNvSpPr txBox="1"/>
          <p:nvPr/>
        </p:nvSpPr>
        <p:spPr>
          <a:xfrm>
            <a:off x="251520" y="5013176"/>
            <a:ext cx="8640961" cy="1569660"/>
          </a:xfrm>
          <a:prstGeom prst="rect">
            <a:avLst/>
          </a:prstGeom>
          <a:noFill/>
        </p:spPr>
        <p:txBody>
          <a:bodyPr wrap="square" rtlCol="0">
            <a:spAutoFit/>
          </a:bodyPr>
          <a:lstStyle/>
          <a:p>
            <a:pPr algn="ctr"/>
            <a:r>
              <a:rPr lang="en-GB" dirty="0" smtClean="0">
                <a:latin typeface="+mn-lt"/>
              </a:rPr>
              <a:t>Thanks to all the members of the VDS Review Group</a:t>
            </a:r>
          </a:p>
          <a:p>
            <a:pPr algn="ctr"/>
            <a:r>
              <a:rPr lang="en-GB" dirty="0" smtClean="0">
                <a:latin typeface="+mn-lt"/>
              </a:rPr>
              <a:t> and to the Parish Council for their support.</a:t>
            </a:r>
          </a:p>
          <a:p>
            <a:pPr algn="ctr"/>
            <a:r>
              <a:rPr lang="en-GB" dirty="0" smtClean="0">
                <a:latin typeface="+mn-lt"/>
              </a:rPr>
              <a:t>More information on the village website</a:t>
            </a:r>
          </a:p>
          <a:p>
            <a:pPr algn="ctr"/>
            <a:r>
              <a:rPr lang="en-GB" dirty="0" smtClean="0">
                <a:latin typeface="+mn-lt"/>
              </a:rPr>
              <a:t>http://www.ravensthorpe.me.uk/village-design-statement/ </a:t>
            </a:r>
            <a:endParaRPr lang="en-GB" dirty="0">
              <a:latin typeface="+mn-lt"/>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6&quot;&gt;&lt;property id=&quot;20148&quot; value=&quot;5&quot;/&gt;&lt;property id=&quot;20300&quot; value=&quot;Slide 23&quot;/&gt;&lt;property id=&quot;20307&quot; value=&quot;258&quot;/&gt;&lt;/object&gt;&lt;object type=&quot;3&quot; unique_id=&quot;10010&quot;&gt;&lt;property id=&quot;20148&quot; value=&quot;5&quot;/&gt;&lt;property id=&quot;20300&quot; value=&quot;Slide 24&quot;/&gt;&lt;property id=&quot;20307&quot; value=&quot;269&quot;/&gt;&lt;/object&gt;&lt;object type=&quot;3&quot; unique_id=&quot;10011&quot;&gt;&lt;property id=&quot;20148&quot; value=&quot;5&quot;/&gt;&lt;property id=&quot;20300&quot; value=&quot;Slide 25&quot;/&gt;&lt;property id=&quot;20307&quot; value=&quot;270&quot;/&gt;&lt;/object&gt;&lt;object type=&quot;3&quot; unique_id=&quot;10012&quot;&gt;&lt;property id=&quot;20148&quot; value=&quot;5&quot;/&gt;&lt;property id=&quot;20300&quot; value=&quot;Slide 26&quot;/&gt;&lt;property id=&quot;20307&quot; value=&quot;271&quot;/&gt;&lt;/object&gt;&lt;object type=&quot;3&quot; unique_id=&quot;10013&quot;&gt;&lt;property id=&quot;20148&quot; value=&quot;5&quot;/&gt;&lt;property id=&quot;20300&quot; value=&quot;Slide 14 - &amp;quot;Views &amp;amp; Open Space 1999&amp;#x0D;&amp;#x0A;&amp;quot;&quot;/&gt;&lt;property id=&quot;20307&quot; value=&quot;260&quot;/&gt;&lt;/object&gt;&lt;object type=&quot;3&quot; unique_id=&quot;10014&quot;&gt;&lt;property id=&quot;20148&quot; value=&quot;5&quot;/&gt;&lt;property id=&quot;20300&quot; value=&quot;Slide 17&quot;/&gt;&lt;property id=&quot;20307&quot; value=&quot;265&quot;/&gt;&lt;/object&gt;&lt;object type=&quot;3&quot; unique_id=&quot;10015&quot;&gt;&lt;property id=&quot;20148&quot; value=&quot;5&quot;/&gt;&lt;property id=&quot;20300&quot; value=&quot;Slide 18&quot;/&gt;&lt;property id=&quot;20307&quot; value=&quot;263&quot;/&gt;&lt;/object&gt;&lt;object type=&quot;3&quot; unique_id=&quot;10016&quot;&gt;&lt;property id=&quot;20148&quot; value=&quot;5&quot;/&gt;&lt;property id=&quot;20300&quot; value=&quot;Slide 19&quot;/&gt;&lt;property id=&quot;20307&quot; value=&quot;264&quot;/&gt;&lt;/object&gt;&lt;object type=&quot;3&quot; unique_id=&quot;10017&quot;&gt;&lt;property id=&quot;20148&quot; value=&quot;5&quot;/&gt;&lt;property id=&quot;20300&quot; value=&quot;Slide 20&quot;/&gt;&lt;property id=&quot;20307&quot; value=&quot;262&quot;/&gt;&lt;/object&gt;&lt;object type=&quot;3&quot; unique_id=&quot;10242&quot;&gt;&lt;property id=&quot;20148&quot; value=&quot;5&quot;/&gt;&lt;property id=&quot;20300&quot; value=&quot;Slide 2 - &amp;quot;RAVENSTHORPE VILLAGE DESIGN STATEMENT&amp;#x0D;&amp;#x0A;1999&amp;quot;&quot;/&gt;&lt;property id=&quot;20307&quot; value=&quot;272&quot;/&gt;&lt;/object&gt;&lt;object type=&quot;3&quot; unique_id=&quot;10243&quot;&gt;&lt;property id=&quot;20148&quot; value=&quot;5&quot;/&gt;&lt;property id=&quot;20300&quot; value=&quot;Slide 3 - &amp;quot;VDS Review Group&amp;quot;&quot;/&gt;&lt;property id=&quot;20307&quot; value=&quot;273&quot;/&gt;&lt;/object&gt;&lt;object type=&quot;3&quot; unique_id=&quot;10245&quot;&gt;&lt;property id=&quot;20148&quot; value=&quot;5&quot;/&gt;&lt;property id=&quot;20300&quot; value=&quot;Slide 6&quot;/&gt;&lt;property id=&quot;20307&quot; value=&quot;275&quot;/&gt;&lt;/object&gt;&lt;object type=&quot;3&quot; unique_id=&quot;10246&quot;&gt;&lt;property id=&quot;20148&quot; value=&quot;5&quot;/&gt;&lt;property id=&quot;20300&quot; value=&quot;Slide 4 - &amp;quot;Advice from DDC&amp;quot;&quot;/&gt;&lt;property id=&quot;20307&quot; value=&quot;276&quot;/&gt;&lt;/object&gt;&lt;object type=&quot;3&quot; unique_id=&quot;10247&quot;&gt;&lt;property id=&quot;20148&quot; value=&quot;5&quot;/&gt;&lt;property id=&quot;20300&quot; value=&quot;Slide 5 - &amp;quot;Consultation&amp;quot;&quot;/&gt;&lt;property id=&quot;20307&quot; value=&quot;277&quot;/&gt;&lt;/object&gt;&lt;object type=&quot;3&quot; unique_id=&quot;10248&quot;&gt;&lt;property id=&quot;20148&quot; value=&quot;5&quot;/&gt;&lt;property id=&quot;20300&quot; value=&quot;Slide 7 - &amp;quot;Update Facts&amp;quot;&quot;/&gt;&lt;property id=&quot;20307&quot; value=&quot;278&quot;/&gt;&lt;/object&gt;&lt;object type=&quot;3&quot; unique_id=&quot;10249&quot;&gt;&lt;property id=&quot;20148&quot; value=&quot;5&quot;/&gt;&lt;property id=&quot;20300&quot; value=&quot;Slide 8 - &amp;quot;VDS Boundary&amp;quot;&quot;/&gt;&lt;property id=&quot;20307&quot; value=&quot;279&quot;/&gt;&lt;/object&gt;&lt;object type=&quot;3&quot; unique_id=&quot;10250&quot;&gt;&lt;property id=&quot;20148&quot; value=&quot;5&quot;/&gt;&lt;property id=&quot;20300&quot; value=&quot;Slide 9&quot;/&gt;&lt;property id=&quot;20307&quot; value=&quot;280&quot;/&gt;&lt;/object&gt;&lt;object type=&quot;3&quot; unique_id=&quot;10251&quot;&gt;&lt;property id=&quot;20148&quot; value=&quot;5&quot;/&gt;&lt;property id=&quot;20300&quot; value=&quot;Slide 13 - &amp;quot;Views and Open Spaces&amp;quot;&quot;/&gt;&lt;property id=&quot;20307&quot; value=&quot;281&quot;/&gt;&lt;/object&gt;&lt;object type=&quot;3&quot; unique_id=&quot;10252&quot;&gt;&lt;property id=&quot;20148&quot; value=&quot;5&quot;/&gt;&lt;property id=&quot;20300&quot; value=&quot;Slide 15 - &amp;quot;Open Spaces&amp;quot;&quot;/&gt;&lt;property id=&quot;20307&quot; value=&quot;282&quot;/&gt;&lt;/object&gt;&lt;object type=&quot;3&quot; unique_id=&quot;10253&quot;&gt;&lt;property id=&quot;20148&quot; value=&quot;5&quot;/&gt;&lt;property id=&quot;20300&quot; value=&quot;Slide 16 - &amp;quot;Local Green Space Criteria&amp;quot;&quot;/&gt;&lt;property id=&quot;20307&quot; value=&quot;283&quot;/&gt;&lt;/object&gt;&lt;object type=&quot;3&quot; unique_id=&quot;10254&quot;&gt;&lt;property id=&quot;20148&quot; value=&quot;5&quot;/&gt;&lt;property id=&quot;20300&quot; value=&quot;Slide 21 - &amp;quot;Views&amp;quot;&quot;/&gt;&lt;property id=&quot;20307&quot; value=&quot;284&quot;/&gt;&lt;/object&gt;&lt;object type=&quot;3&quot; unique_id=&quot;10516&quot;&gt;&lt;property id=&quot;20148&quot; value=&quot;5&quot;/&gt;&lt;property id=&quot;20300&quot; value=&quot;Slide 22 - &amp;quot;Views &amp;amp; Open Space 1999&amp;#x0D;&amp;#x0A;&amp;quot;&quot;/&gt;&lt;property id=&quot;20307&quot; value=&quot;285&quot;/&gt;&lt;/object&gt;&lt;object type=&quot;3&quot; unique_id=&quot;10687&quot;&gt;&lt;property id=&quot;20148&quot; value=&quot;5&quot;/&gt;&lt;property id=&quot;20300&quot; value=&quot;Slide 10 - &amp;quot;VDS Text&amp;quot;&quot;/&gt;&lt;property id=&quot;20307&quot; value=&quot;286&quot;/&gt;&lt;/object&gt;&lt;object type=&quot;3&quot; unique_id=&quot;10688&quot;&gt;&lt;property id=&quot;20148&quot; value=&quot;5&quot;/&gt;&lt;property id=&quot;20300&quot; value=&quot;Slide 11 - &amp;quot;Village Context&amp;quot;&quot;/&gt;&lt;property id=&quot;20307&quot; value=&quot;288&quot;/&gt;&lt;/object&gt;&lt;object type=&quot;3&quot; unique_id=&quot;10689&quot;&gt;&lt;property id=&quot;20148&quot; value=&quot;5&quot;/&gt;&lt;property id=&quot;20300&quot; value=&quot;Slide 12 - &amp;quot;Guidelines&amp;quot;&quot;/&gt;&lt;property id=&quot;20307&quot; value=&quot;287&quot;/&gt;&lt;/object&gt;&lt;object type=&quot;3&quot; unique_id=&quot;10690&quot;&gt;&lt;property id=&quot;20148&quot; value=&quot;5&quot;/&gt;&lt;property id=&quot;20300&quot; value=&quot;Slide 27&quot;/&gt;&lt;property id=&quot;20307&quot; value=&quot;289&quot;/&gt;&lt;/object&gt;&lt;object type=&quot;3&quot; unique_id=&quot;10787&quot;&gt;&lt;property id=&quot;20148&quot; value=&quot;5&quot;/&gt;&lt;property id=&quot;20300&quot; value=&quot;Slide 28&quot;/&gt;&lt;property id=&quot;20307&quot; value=&quot;290&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2083</TotalTime>
  <Words>629</Words>
  <Application>Microsoft Office PowerPoint</Application>
  <PresentationFormat>On-screen Show (4:3)</PresentationFormat>
  <Paragraphs>138</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RAVENSTHORPE VILLAGE DESIGN STATEMENT 1999</vt:lpstr>
      <vt:lpstr>VDS Review Group</vt:lpstr>
      <vt:lpstr>Advice from DDC</vt:lpstr>
      <vt:lpstr>Consultation</vt:lpstr>
      <vt:lpstr>Slide 6</vt:lpstr>
      <vt:lpstr>Update Facts</vt:lpstr>
      <vt:lpstr>VDS Boundary</vt:lpstr>
      <vt:lpstr>Slide 9</vt:lpstr>
      <vt:lpstr>VDS Text</vt:lpstr>
      <vt:lpstr>Village Context</vt:lpstr>
      <vt:lpstr>Guidelines</vt:lpstr>
      <vt:lpstr>Views and Open Spaces</vt:lpstr>
      <vt:lpstr>Views &amp; Open Space 1999 </vt:lpstr>
      <vt:lpstr>Open Spaces</vt:lpstr>
      <vt:lpstr>Local Green Space Criteria</vt:lpstr>
      <vt:lpstr>Slide 17</vt:lpstr>
      <vt:lpstr>Slide 18</vt:lpstr>
      <vt:lpstr>Slide 19</vt:lpstr>
      <vt:lpstr>Slide 20</vt:lpstr>
      <vt:lpstr>Views</vt:lpstr>
      <vt:lpstr>Views &amp; Open Space 1999 </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Richard Marsh</dc:creator>
  <cp:lastModifiedBy>Richard Marsh</cp:lastModifiedBy>
  <cp:revision>133</cp:revision>
  <dcterms:created xsi:type="dcterms:W3CDTF">2015-05-12T15:54:44Z</dcterms:created>
  <dcterms:modified xsi:type="dcterms:W3CDTF">2015-05-15T16:38:41Z</dcterms:modified>
</cp:coreProperties>
</file>